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502" r:id="rId4"/>
    <p:sldId id="1397" r:id="rId5"/>
    <p:sldId id="1706" r:id="rId7"/>
    <p:sldId id="1707" r:id="rId8"/>
    <p:sldId id="1708" r:id="rId9"/>
    <p:sldId id="1709" r:id="rId10"/>
    <p:sldId id="1710" r:id="rId11"/>
    <p:sldId id="1711" r:id="rId12"/>
    <p:sldId id="1712" r:id="rId13"/>
    <p:sldId id="1713" r:id="rId14"/>
    <p:sldId id="1714" r:id="rId15"/>
    <p:sldId id="1715" r:id="rId16"/>
    <p:sldId id="1716" r:id="rId17"/>
    <p:sldId id="1718" r:id="rId18"/>
    <p:sldId id="1717" r:id="rId1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093FE"/>
    <a:srgbClr val="1532E5"/>
    <a:srgbClr val="041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160"/>
        <p:guide pos="38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26770" y="2070100"/>
            <a:ext cx="5628640" cy="1715770"/>
          </a:xfrm>
          <a:prstGeom prst="rect">
            <a:avLst/>
          </a:prstGeom>
          <a:noFill/>
        </p:spPr>
        <p:txBody>
          <a:bodyPr wrap="square" rtlCol="0">
            <a:spAutoFit/>
          </a:bodyPr>
          <a:lstStyle/>
          <a:p>
            <a:pPr algn="ctr">
              <a:lnSpc>
                <a:spcPct val="120000"/>
              </a:lnSpc>
            </a:pPr>
            <a:r>
              <a:rPr lang="zh-CN" altLang="zh-CN" sz="4400" b="1" spc="300" dirty="0" smtClean="0">
                <a:solidFill>
                  <a:srgbClr val="2FADAC"/>
                </a:solidFill>
                <a:latin typeface="微软雅黑" panose="020B0503020204020204" charset="-122"/>
                <a:ea typeface="微软雅黑" panose="020B0503020204020204" charset="-122"/>
                <a:sym typeface="+mn-ea"/>
              </a:rPr>
              <a:t>“点火不良”故障原因分析及故障排除</a:t>
            </a:r>
            <a:endParaRPr lang="zh-CN" altLang="zh-CN" sz="4400" b="1" spc="300" dirty="0" smtClean="0">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122670" y="1025525"/>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grayscl/>
          </a:blip>
          <a:stretch>
            <a:fillRect/>
          </a:stretch>
        </p:blipFill>
        <p:spPr>
          <a:xfrm>
            <a:off x="3090545" y="1176655"/>
            <a:ext cx="5324475" cy="5591810"/>
          </a:xfrm>
          <a:prstGeom prst="rect">
            <a:avLst/>
          </a:prstGeom>
        </p:spPr>
      </p:pic>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363855" y="3131185"/>
            <a:ext cx="2628900" cy="1473200"/>
          </a:xfrm>
          <a:prstGeom prst="wedgeRoundRectCallout">
            <a:avLst>
              <a:gd name="adj1" fmla="val 66739"/>
              <a:gd name="adj2" fmla="val -36293"/>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zh-CN" sz="2200" spc="200" dirty="0">
                <a:uFillTx/>
                <a:latin typeface="微软雅黑" panose="020B0503020204020204" charset="-122"/>
                <a:ea typeface="微软雅黑" panose="020B0503020204020204" charset="-122"/>
                <a:sym typeface="+mn-ea"/>
              </a:rPr>
              <a:t>检测点火器电源（+B）电压，应为蓄电池电压。</a:t>
            </a:r>
            <a:endParaRPr lang="zh-CN" altLang="zh-CN" sz="22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8513445" y="1390650"/>
            <a:ext cx="3376930" cy="4772660"/>
          </a:xfrm>
          <a:prstGeom prst="wedgeRoundRectCallout">
            <a:avLst>
              <a:gd name="adj1" fmla="val -71154"/>
              <a:gd name="adj2" fmla="val -22139"/>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zh-CN" sz="2000" spc="200">
                <a:uFillTx/>
                <a:latin typeface="微软雅黑" panose="020B0503020204020204" charset="-122"/>
                <a:ea typeface="微软雅黑" panose="020B0503020204020204" charset="-122"/>
                <a:sym typeface="+mn-ea"/>
              </a:rPr>
              <a:t>检测点火器IGT接柱电压。闭合点火开关，起动发动机，应为0.8～1.2V。若无电压，应检测发动机ECU的IGT接柱与E1接柱之间的电压，若电压为0.8～1.2V，则说明发动机ECU与点火器之间的导线断路；若无电压，则说明发动机ECU损坏。</a:t>
            </a:r>
            <a:endParaRPr lang="zh-CN" altLang="zh-CN" sz="2000" spc="20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点火模块的检测</a:t>
            </a:r>
            <a:endParaRPr lang="zh-CN" altLang="en-US" sz="2400">
              <a:latin typeface="微软雅黑" panose="020B0503020204020204" charset="-122"/>
              <a:ea typeface="微软雅黑" panose="020B0503020204020204" charset="-122"/>
            </a:endParaRPr>
          </a:p>
        </p:txBody>
      </p:sp>
      <p:sp>
        <p:nvSpPr>
          <p:cNvPr id="7" name="矩形 6"/>
          <p:cNvSpPr/>
          <p:nvPr/>
        </p:nvSpPr>
        <p:spPr>
          <a:xfrm>
            <a:off x="744220" y="1390650"/>
            <a:ext cx="2248535" cy="553085"/>
          </a:xfrm>
          <a:prstGeom prst="rect">
            <a:avLst/>
          </a:prstGeom>
          <a:noFill/>
          <a:ln w="9525">
            <a:noFill/>
          </a:ln>
        </p:spPr>
        <p:txBody>
          <a:bodyPr wrap="square">
            <a:spAutoFit/>
          </a:bodyPr>
          <a:p>
            <a:pPr fontAlgn="auto">
              <a:lnSpc>
                <a:spcPct val="150000"/>
              </a:lnSpc>
            </a:pPr>
            <a:r>
              <a:rPr lang="en-US" altLang="zh-CN" sz="2000" b="1" spc="200" dirty="0">
                <a:uFillTx/>
                <a:latin typeface="微软雅黑" panose="020B0503020204020204" charset="-122"/>
                <a:ea typeface="微软雅黑" panose="020B0503020204020204" charset="-122"/>
                <a:sym typeface="+mn-ea"/>
              </a:rPr>
              <a:t>1.</a:t>
            </a:r>
            <a:r>
              <a:rPr lang="zh-CN" altLang="zh-CN" sz="2000" b="1" spc="200" dirty="0">
                <a:uFillTx/>
                <a:latin typeface="微软雅黑" panose="020B0503020204020204" charset="-122"/>
                <a:ea typeface="微软雅黑" panose="020B0503020204020204" charset="-122"/>
                <a:sym typeface="+mn-ea"/>
              </a:rPr>
              <a:t>点火器的检测</a:t>
            </a:r>
            <a:endParaRPr lang="zh-CN" sz="2000" b="1" dirty="0">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2000"/>
                                        <p:tgtEl>
                                          <p:spTgt spid="2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right)">
                                      <p:cBhvr>
                                        <p:cTn id="29" dur="500"/>
                                        <p:tgtEl>
                                          <p:spTgt spid="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grayscl/>
          </a:blip>
          <a:stretch>
            <a:fillRect/>
          </a:stretch>
        </p:blipFill>
        <p:spPr>
          <a:xfrm>
            <a:off x="3284220" y="1231265"/>
            <a:ext cx="5324475" cy="5591810"/>
          </a:xfrm>
          <a:prstGeom prst="rect">
            <a:avLst/>
          </a:prstGeom>
        </p:spPr>
      </p:pic>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363220" y="2456180"/>
            <a:ext cx="2628900" cy="3032760"/>
          </a:xfrm>
          <a:prstGeom prst="wedgeRoundRectCallout">
            <a:avLst>
              <a:gd name="adj1" fmla="val 72584"/>
              <a:gd name="adj2" fmla="val -39845"/>
              <a:gd name="adj3" fmla="val 16667"/>
            </a:avLst>
          </a:prstGeom>
          <a:noFill/>
          <a:ln w="28575" cap="flat" cmpd="sng">
            <a:solidFill>
              <a:srgbClr val="FF0000"/>
            </a:solidFill>
            <a:prstDash val="solid"/>
            <a:miter/>
            <a:headEnd type="none" w="med" len="med"/>
            <a:tailEnd type="none" w="med" len="med"/>
          </a:ln>
        </p:spPr>
        <p:txBody>
          <a:bodyPr lIns="0" rIns="0"/>
          <a:p>
            <a:pPr algn="l">
              <a:lnSpc>
                <a:spcPct val="130000"/>
              </a:lnSpc>
            </a:pPr>
            <a:r>
              <a:rPr lang="zh-CN" altLang="zh-CN" sz="2200" spc="200" dirty="0">
                <a:uFillTx/>
                <a:latin typeface="微软雅黑" panose="020B0503020204020204" charset="-122"/>
                <a:ea typeface="微软雅黑" panose="020B0503020204020204" charset="-122"/>
                <a:sym typeface="+mn-ea"/>
              </a:rPr>
              <a:t>在点火开关闭合时，用万用表直流电压档检查点火线圈</a:t>
            </a:r>
            <a:r>
              <a:rPr lang="zh-CN" altLang="zh-CN" sz="2200" b="1" spc="200" dirty="0">
                <a:uFillTx/>
                <a:latin typeface="微软雅黑" panose="020B0503020204020204" charset="-122"/>
                <a:ea typeface="微软雅黑" panose="020B0503020204020204" charset="-122"/>
                <a:sym typeface="+mn-ea"/>
              </a:rPr>
              <a:t>初级绕组</a:t>
            </a:r>
            <a:r>
              <a:rPr lang="zh-CN" altLang="zh-CN" sz="2200" spc="200" dirty="0">
                <a:uFillTx/>
                <a:latin typeface="微软雅黑" panose="020B0503020204020204" charset="-122"/>
                <a:ea typeface="微软雅黑" panose="020B0503020204020204" charset="-122"/>
                <a:sym typeface="+mn-ea"/>
              </a:rPr>
              <a:t>“+”接线柱是否为蓄电池电压。</a:t>
            </a:r>
            <a:endParaRPr lang="zh-CN" altLang="zh-CN" sz="22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8728075" y="3202940"/>
            <a:ext cx="3162300" cy="3068320"/>
          </a:xfrm>
          <a:prstGeom prst="wedgeRoundRectCallout">
            <a:avLst>
              <a:gd name="adj1" fmla="val -67329"/>
              <a:gd name="adj2" fmla="val 2379"/>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altLang="zh-CN" sz="2000" spc="200">
                <a:uFillTx/>
                <a:latin typeface="微软雅黑" panose="020B0503020204020204" charset="-122"/>
                <a:ea typeface="微软雅黑" panose="020B0503020204020204" charset="-122"/>
                <a:sym typeface="+mn-ea"/>
              </a:rPr>
              <a:t>在点火开关断开时，测量初级和次级绕组的</a:t>
            </a:r>
            <a:r>
              <a:rPr lang="zh-CN" altLang="zh-CN" sz="2000" b="1" spc="200">
                <a:uFillTx/>
                <a:latin typeface="微软雅黑" panose="020B0503020204020204" charset="-122"/>
                <a:ea typeface="微软雅黑" panose="020B0503020204020204" charset="-122"/>
                <a:sym typeface="+mn-ea"/>
              </a:rPr>
              <a:t>电阻值</a:t>
            </a:r>
            <a:r>
              <a:rPr lang="zh-CN" altLang="zh-CN" sz="2000" spc="200">
                <a:uFillTx/>
                <a:latin typeface="微软雅黑" panose="020B0503020204020204" charset="-122"/>
                <a:ea typeface="微软雅黑" panose="020B0503020204020204" charset="-122"/>
                <a:sym typeface="+mn-ea"/>
              </a:rPr>
              <a:t>，如果电阻不在规定的范围之内，说明点火线圈内部有短路或断路的故障。</a:t>
            </a:r>
            <a:endParaRPr lang="zh-CN" altLang="zh-CN" sz="2000" spc="20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点火模块的检测</a:t>
            </a:r>
            <a:endParaRPr lang="zh-CN" altLang="en-US" sz="2400">
              <a:latin typeface="微软雅黑" panose="020B0503020204020204" charset="-122"/>
              <a:ea typeface="微软雅黑" panose="020B0503020204020204" charset="-122"/>
            </a:endParaRPr>
          </a:p>
        </p:txBody>
      </p:sp>
      <p:sp>
        <p:nvSpPr>
          <p:cNvPr id="7" name="矩形 6"/>
          <p:cNvSpPr/>
          <p:nvPr/>
        </p:nvSpPr>
        <p:spPr>
          <a:xfrm>
            <a:off x="744220" y="1390650"/>
            <a:ext cx="2540000" cy="553085"/>
          </a:xfrm>
          <a:prstGeom prst="rect">
            <a:avLst/>
          </a:prstGeom>
          <a:noFill/>
          <a:ln w="9525">
            <a:noFill/>
          </a:ln>
        </p:spPr>
        <p:txBody>
          <a:bodyPr wrap="square">
            <a:spAutoFit/>
          </a:bodyPr>
          <a:p>
            <a:pPr fontAlgn="auto">
              <a:lnSpc>
                <a:spcPct val="150000"/>
              </a:lnSpc>
            </a:pPr>
            <a:r>
              <a:rPr lang="en-US" altLang="zh-CN" sz="2000" b="1" spc="200" dirty="0">
                <a:uFillTx/>
                <a:latin typeface="微软雅黑" panose="020B0503020204020204" charset="-122"/>
                <a:ea typeface="微软雅黑" panose="020B0503020204020204" charset="-122"/>
                <a:sym typeface="+mn-ea"/>
              </a:rPr>
              <a:t>2.</a:t>
            </a:r>
            <a:r>
              <a:rPr lang="zh-CN" altLang="zh-CN" sz="2000" b="1" spc="200" dirty="0">
                <a:uFillTx/>
                <a:latin typeface="微软雅黑" panose="020B0503020204020204" charset="-122"/>
                <a:ea typeface="微软雅黑" panose="020B0503020204020204" charset="-122"/>
                <a:sym typeface="+mn-ea"/>
              </a:rPr>
              <a:t>点火线圈的检测</a:t>
            </a:r>
            <a:endParaRPr lang="zh-CN" sz="2000" b="1" dirty="0">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2000"/>
                                        <p:tgtEl>
                                          <p:spTgt spid="2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right)">
                                      <p:cBhvr>
                                        <p:cTn id="29" dur="500"/>
                                        <p:tgtEl>
                                          <p:spTgt spid="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7174865" y="1600200"/>
            <a:ext cx="4715510" cy="2132330"/>
          </a:xfrm>
          <a:prstGeom prst="wedgeRoundRectCallout">
            <a:avLst>
              <a:gd name="adj1" fmla="val -63427"/>
              <a:gd name="adj2" fmla="val -752"/>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altLang="zh-CN" sz="2000" spc="200" dirty="0">
                <a:uFillTx/>
                <a:latin typeface="微软雅黑" panose="020B0503020204020204" charset="-122"/>
                <a:ea typeface="微软雅黑" panose="020B0503020204020204" charset="-122"/>
                <a:sym typeface="+mn-ea"/>
              </a:rPr>
              <a:t>由于点火燃烧的过程可以通过次级与初级点火线圈的互感返回到初级电路，所以对初级点火波形的测试是非常有用的</a:t>
            </a:r>
            <a:endParaRPr lang="zh-CN" altLang="zh-CN" sz="20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7175500" y="4067810"/>
            <a:ext cx="4714875" cy="2214245"/>
          </a:xfrm>
          <a:prstGeom prst="wedgeRoundRectCallout">
            <a:avLst>
              <a:gd name="adj1" fmla="val -60626"/>
              <a:gd name="adj2" fmla="val -7872"/>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altLang="zh-CN" sz="2000" spc="200">
                <a:uFillTx/>
                <a:latin typeface="微软雅黑" panose="020B0503020204020204" charset="-122"/>
                <a:ea typeface="微软雅黑" panose="020B0503020204020204" charset="-122"/>
                <a:sym typeface="+mn-ea"/>
              </a:rPr>
              <a:t>·分析单缸的点火闭合角</a:t>
            </a:r>
            <a:endParaRPr lang="zh-CN" altLang="zh-CN" sz="2000" spc="200">
              <a:uFillTx/>
              <a:latin typeface="微软雅黑" panose="020B0503020204020204" charset="-122"/>
              <a:ea typeface="微软雅黑" panose="020B0503020204020204" charset="-122"/>
              <a:sym typeface="+mn-ea"/>
            </a:endParaRPr>
          </a:p>
          <a:p>
            <a:pPr algn="l">
              <a:lnSpc>
                <a:spcPct val="150000"/>
              </a:lnSpc>
            </a:pPr>
            <a:r>
              <a:rPr lang="zh-CN" altLang="zh-CN" sz="2000" spc="200">
                <a:uFillTx/>
                <a:latin typeface="微软雅黑" panose="020B0503020204020204" charset="-122"/>
                <a:ea typeface="微软雅黑" panose="020B0503020204020204" charset="-122"/>
                <a:sym typeface="+mn-ea"/>
              </a:rPr>
              <a:t>·分析点火线圈和次级高压电路性能；</a:t>
            </a:r>
            <a:endParaRPr lang="zh-CN" altLang="zh-CN" sz="2000" spc="200">
              <a:uFillTx/>
              <a:latin typeface="微软雅黑" panose="020B0503020204020204" charset="-122"/>
              <a:ea typeface="微软雅黑" panose="020B0503020204020204" charset="-122"/>
              <a:sym typeface="+mn-ea"/>
            </a:endParaRPr>
          </a:p>
          <a:p>
            <a:pPr algn="l">
              <a:lnSpc>
                <a:spcPct val="150000"/>
              </a:lnSpc>
            </a:pPr>
            <a:r>
              <a:rPr lang="zh-CN" altLang="zh-CN" sz="2000" spc="200">
                <a:uFillTx/>
                <a:latin typeface="微软雅黑" panose="020B0503020204020204" charset="-122"/>
                <a:ea typeface="微软雅黑" panose="020B0503020204020204" charset="-122"/>
                <a:sym typeface="+mn-ea"/>
              </a:rPr>
              <a:t>·检查单缸混合气空燃比是否正常</a:t>
            </a:r>
            <a:endParaRPr lang="zh-CN" altLang="zh-CN" sz="2000" spc="200">
              <a:uFillTx/>
              <a:latin typeface="微软雅黑" panose="020B0503020204020204" charset="-122"/>
              <a:ea typeface="微软雅黑" panose="020B0503020204020204" charset="-122"/>
              <a:sym typeface="+mn-ea"/>
            </a:endParaRPr>
          </a:p>
          <a:p>
            <a:pPr algn="l">
              <a:lnSpc>
                <a:spcPct val="150000"/>
              </a:lnSpc>
            </a:pPr>
            <a:r>
              <a:rPr lang="zh-CN" altLang="zh-CN" sz="2000" spc="200">
                <a:uFillTx/>
                <a:latin typeface="微软雅黑" panose="020B0503020204020204" charset="-122"/>
                <a:ea typeface="微软雅黑" panose="020B0503020204020204" charset="-122"/>
                <a:sym typeface="+mn-ea"/>
              </a:rPr>
              <a:t>·查出造成气缸断火的原因</a:t>
            </a:r>
            <a:endParaRPr lang="zh-CN" altLang="zh-CN" sz="2000" spc="20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点火波形的分析</a:t>
            </a:r>
            <a:endParaRPr lang="zh-CN" altLang="en-US" sz="2400">
              <a:latin typeface="微软雅黑" panose="020B0503020204020204" charset="-122"/>
              <a:ea typeface="微软雅黑" panose="020B0503020204020204" charset="-122"/>
            </a:endParaRPr>
          </a:p>
        </p:txBody>
      </p:sp>
      <p:sp>
        <p:nvSpPr>
          <p:cNvPr id="34" name="矩形 33"/>
          <p:cNvSpPr/>
          <p:nvPr/>
        </p:nvSpPr>
        <p:spPr>
          <a:xfrm>
            <a:off x="1297305" y="3486785"/>
            <a:ext cx="2461895" cy="737235"/>
          </a:xfrm>
          <a:prstGeom prst="rect">
            <a:avLst/>
          </a:prstGeom>
          <a:noFill/>
          <a:ln w="9525">
            <a:noFill/>
          </a:ln>
        </p:spPr>
        <p:txBody>
          <a:bodyPr wrap="square">
            <a:spAutoFit/>
          </a:bodyPr>
          <a:p>
            <a:pPr algn="ctr" fontAlgn="auto">
              <a:lnSpc>
                <a:spcPct val="150000"/>
              </a:lnSpc>
            </a:pPr>
            <a:r>
              <a:rPr lang="zh-CN" sz="2800" b="1" spc="300" dirty="0">
                <a:uFillTx/>
                <a:latin typeface="微软雅黑" panose="020B0503020204020204" charset="-122"/>
                <a:ea typeface="微软雅黑" panose="020B0503020204020204" charset="-122"/>
                <a:sym typeface="+mn-ea"/>
              </a:rPr>
              <a:t>点火波形</a:t>
            </a:r>
            <a:endParaRPr lang="zh-CN" sz="2800" b="1" spc="300" dirty="0">
              <a:uFillTx/>
              <a:latin typeface="微软雅黑" panose="020B0503020204020204" charset="-122"/>
              <a:ea typeface="微软雅黑" panose="020B0503020204020204" charset="-122"/>
              <a:sym typeface="+mn-ea"/>
            </a:endParaRPr>
          </a:p>
        </p:txBody>
      </p:sp>
      <p:sp>
        <p:nvSpPr>
          <p:cNvPr id="115714" name="等腰三角形 9"/>
          <p:cNvSpPr/>
          <p:nvPr/>
        </p:nvSpPr>
        <p:spPr>
          <a:xfrm rot="16200000" flipH="1" flipV="1">
            <a:off x="1646555" y="3194050"/>
            <a:ext cx="3771265" cy="132207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00" name="文本框 99"/>
          <p:cNvSpPr txBox="1"/>
          <p:nvPr/>
        </p:nvSpPr>
        <p:spPr>
          <a:xfrm>
            <a:off x="4101465" y="2405380"/>
            <a:ext cx="2476500" cy="521970"/>
          </a:xfrm>
          <a:prstGeom prst="rect">
            <a:avLst/>
          </a:prstGeom>
          <a:noFill/>
          <a:ln w="9525">
            <a:noFill/>
          </a:ln>
        </p:spPr>
        <p:txBody>
          <a:bodyPr wrap="square">
            <a:spAutoFit/>
          </a:bodyPr>
          <a:p>
            <a:pPr indent="0" algn="ctr"/>
            <a:r>
              <a:rPr lang="zh-CN" sz="2800" b="0">
                <a:latin typeface="微软雅黑" panose="020B0503020204020204" charset="-122"/>
                <a:ea typeface="微软雅黑" panose="020B0503020204020204" charset="-122"/>
                <a:cs typeface="微软雅黑" panose="020B0503020204020204" charset="-122"/>
              </a:rPr>
              <a:t>初级点火波形</a:t>
            </a:r>
            <a:endParaRPr lang="zh-CN" sz="2800" b="0">
              <a:latin typeface="微软雅黑" panose="020B0503020204020204" charset="-122"/>
              <a:ea typeface="微软雅黑" panose="020B0503020204020204" charset="-122"/>
              <a:cs typeface="微软雅黑" panose="020B0503020204020204" charset="-122"/>
            </a:endParaRPr>
          </a:p>
        </p:txBody>
      </p:sp>
      <p:sp>
        <p:nvSpPr>
          <p:cNvPr id="75" name="文本框 74"/>
          <p:cNvSpPr txBox="1"/>
          <p:nvPr/>
        </p:nvSpPr>
        <p:spPr>
          <a:xfrm>
            <a:off x="4100830" y="4535805"/>
            <a:ext cx="2477135" cy="521970"/>
          </a:xfrm>
          <a:prstGeom prst="rect">
            <a:avLst/>
          </a:prstGeom>
          <a:noFill/>
          <a:ln w="9525">
            <a:noFill/>
          </a:ln>
        </p:spPr>
        <p:txBody>
          <a:bodyPr wrap="square">
            <a:spAutoFit/>
          </a:bodyPr>
          <a:p>
            <a:pPr indent="0" algn="ctr"/>
            <a:r>
              <a:rPr lang="zh-CN" sz="2800" b="0">
                <a:latin typeface="微软雅黑" panose="020B0503020204020204" charset="-122"/>
                <a:ea typeface="微软雅黑" panose="020B0503020204020204" charset="-122"/>
                <a:cs typeface="微软雅黑" panose="020B0503020204020204" charset="-122"/>
              </a:rPr>
              <a:t>次级点火波形</a:t>
            </a:r>
            <a:endParaRPr lang="zh-CN"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80">
                                          <p:stCondLst>
                                            <p:cond delay="0"/>
                                          </p:stCondLst>
                                        </p:cTn>
                                        <p:tgtEl>
                                          <p:spTgt spid="34"/>
                                        </p:tgtEl>
                                      </p:cBhvr>
                                    </p:animEffect>
                                    <p:anim calcmode="lin" valueType="num">
                                      <p:cBhvr>
                                        <p:cTn id="13"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8" dur="26">
                                          <p:stCondLst>
                                            <p:cond delay="650"/>
                                          </p:stCondLst>
                                        </p:cTn>
                                        <p:tgtEl>
                                          <p:spTgt spid="34"/>
                                        </p:tgtEl>
                                      </p:cBhvr>
                                      <p:to x="100000" y="60000"/>
                                    </p:animScale>
                                    <p:animScale>
                                      <p:cBhvr>
                                        <p:cTn id="19" dur="166" decel="50000">
                                          <p:stCondLst>
                                            <p:cond delay="676"/>
                                          </p:stCondLst>
                                        </p:cTn>
                                        <p:tgtEl>
                                          <p:spTgt spid="34"/>
                                        </p:tgtEl>
                                      </p:cBhvr>
                                      <p:to x="100000" y="100000"/>
                                    </p:animScale>
                                    <p:animScale>
                                      <p:cBhvr>
                                        <p:cTn id="20" dur="26">
                                          <p:stCondLst>
                                            <p:cond delay="1312"/>
                                          </p:stCondLst>
                                        </p:cTn>
                                        <p:tgtEl>
                                          <p:spTgt spid="34"/>
                                        </p:tgtEl>
                                      </p:cBhvr>
                                      <p:to x="100000" y="80000"/>
                                    </p:animScale>
                                    <p:animScale>
                                      <p:cBhvr>
                                        <p:cTn id="21" dur="166" decel="50000">
                                          <p:stCondLst>
                                            <p:cond delay="1338"/>
                                          </p:stCondLst>
                                        </p:cTn>
                                        <p:tgtEl>
                                          <p:spTgt spid="34"/>
                                        </p:tgtEl>
                                      </p:cBhvr>
                                      <p:to x="100000" y="100000"/>
                                    </p:animScale>
                                    <p:animScale>
                                      <p:cBhvr>
                                        <p:cTn id="22" dur="26">
                                          <p:stCondLst>
                                            <p:cond delay="1642"/>
                                          </p:stCondLst>
                                        </p:cTn>
                                        <p:tgtEl>
                                          <p:spTgt spid="34"/>
                                        </p:tgtEl>
                                      </p:cBhvr>
                                      <p:to x="100000" y="90000"/>
                                    </p:animScale>
                                    <p:animScale>
                                      <p:cBhvr>
                                        <p:cTn id="23" dur="166" decel="50000">
                                          <p:stCondLst>
                                            <p:cond delay="1668"/>
                                          </p:stCondLst>
                                        </p:cTn>
                                        <p:tgtEl>
                                          <p:spTgt spid="34"/>
                                        </p:tgtEl>
                                      </p:cBhvr>
                                      <p:to x="100000" y="100000"/>
                                    </p:animScale>
                                    <p:animScale>
                                      <p:cBhvr>
                                        <p:cTn id="24" dur="26">
                                          <p:stCondLst>
                                            <p:cond delay="1808"/>
                                          </p:stCondLst>
                                        </p:cTn>
                                        <p:tgtEl>
                                          <p:spTgt spid="34"/>
                                        </p:tgtEl>
                                      </p:cBhvr>
                                      <p:to x="100000" y="95000"/>
                                    </p:animScale>
                                    <p:animScale>
                                      <p:cBhvr>
                                        <p:cTn id="25" dur="166" decel="50000">
                                          <p:stCondLst>
                                            <p:cond delay="1834"/>
                                          </p:stCondLst>
                                        </p:cTn>
                                        <p:tgtEl>
                                          <p:spTgt spid="3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115714"/>
                                        </p:tgtEl>
                                        <p:attrNameLst>
                                          <p:attrName>style.visibility</p:attrName>
                                        </p:attrNameLst>
                                      </p:cBhvr>
                                      <p:to>
                                        <p:strVal val="visible"/>
                                      </p:to>
                                    </p:set>
                                    <p:anim calcmode="lin" valueType="num">
                                      <p:cBhvr>
                                        <p:cTn id="30" dur="500" fill="hold"/>
                                        <p:tgtEl>
                                          <p:spTgt spid="115714"/>
                                        </p:tgtEl>
                                        <p:attrNameLst>
                                          <p:attrName>ppt_w</p:attrName>
                                        </p:attrNameLst>
                                      </p:cBhvr>
                                      <p:tavLst>
                                        <p:tav tm="0">
                                          <p:val>
                                            <p:fltVal val="0"/>
                                          </p:val>
                                        </p:tav>
                                        <p:tav tm="100000">
                                          <p:val>
                                            <p:strVal val="#ppt_w"/>
                                          </p:val>
                                        </p:tav>
                                      </p:tavLst>
                                    </p:anim>
                                    <p:anim calcmode="lin" valueType="num">
                                      <p:cBhvr>
                                        <p:cTn id="31"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wipe(left)">
                                      <p:cBhvr>
                                        <p:cTn id="36" dur="500"/>
                                        <p:tgtEl>
                                          <p:spTgt spid="100"/>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500"/>
                                        <p:tgtEl>
                                          <p:spTgt spid="75"/>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3" grpId="0"/>
      <p:bldP spid="34" grpId="0"/>
      <p:bldP spid="115714" grpId="0" bldLvl="0" animBg="1"/>
      <p:bldP spid="10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
          <p:cNvPicPr>
            <a:picLocks noChangeAspect="1"/>
          </p:cNvPicPr>
          <p:nvPr/>
        </p:nvPicPr>
        <p:blipFill>
          <a:blip r:embed="rId1"/>
          <a:srcRect l="-402" t="7094" b="7503"/>
          <a:stretch>
            <a:fillRect/>
          </a:stretch>
        </p:blipFill>
        <p:spPr>
          <a:xfrm>
            <a:off x="2553970" y="1374775"/>
            <a:ext cx="6130290" cy="5104765"/>
          </a:xfrm>
          <a:prstGeom prst="rect">
            <a:avLst/>
          </a:prstGeom>
        </p:spPr>
      </p:pic>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390525" y="5851525"/>
            <a:ext cx="3763010" cy="796925"/>
          </a:xfrm>
          <a:prstGeom prst="wedgeRoundRectCallout">
            <a:avLst>
              <a:gd name="adj1" fmla="val 56935"/>
              <a:gd name="adj2" fmla="val -29681"/>
              <a:gd name="adj3" fmla="val 16667"/>
            </a:avLst>
          </a:prstGeom>
          <a:noFill/>
          <a:ln w="28575" cap="flat" cmpd="sng">
            <a:solidFill>
              <a:srgbClr val="00B050"/>
            </a:solidFill>
            <a:prstDash val="solid"/>
            <a:miter/>
            <a:headEnd type="none" w="med" len="med"/>
            <a:tailEnd type="none" w="med" len="med"/>
          </a:ln>
        </p:spPr>
        <p:txBody>
          <a:bodyPr lIns="0" rIns="0"/>
          <a:p>
            <a:pPr algn="l">
              <a:lnSpc>
                <a:spcPct val="150000"/>
              </a:lnSpc>
            </a:pPr>
            <a:r>
              <a:rPr lang="zh-CN" altLang="zh-CN" sz="2000" spc="200" dirty="0">
                <a:uFillTx/>
                <a:latin typeface="微软雅黑" panose="020B0503020204020204" charset="-122"/>
                <a:ea typeface="微软雅黑" panose="020B0503020204020204" charset="-122"/>
                <a:sym typeface="+mn-ea"/>
              </a:rPr>
              <a:t>应保持相对一致的波形下降沿</a:t>
            </a:r>
            <a:endParaRPr lang="zh-CN" altLang="zh-CN" sz="2000" spc="200" dirty="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点火波形的分析</a:t>
            </a:r>
            <a:endParaRPr lang="zh-CN" altLang="en-US" sz="2400">
              <a:latin typeface="微软雅黑" panose="020B0503020204020204" charset="-122"/>
              <a:ea typeface="微软雅黑" panose="020B0503020204020204" charset="-122"/>
            </a:endParaRPr>
          </a:p>
        </p:txBody>
      </p:sp>
      <p:sp>
        <p:nvSpPr>
          <p:cNvPr id="6" name="圆角矩形 5"/>
          <p:cNvSpPr/>
          <p:nvPr/>
        </p:nvSpPr>
        <p:spPr>
          <a:xfrm>
            <a:off x="4478020" y="5851525"/>
            <a:ext cx="1781810" cy="62738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6902450" y="1955800"/>
            <a:ext cx="1260475" cy="87312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标注 7"/>
          <p:cNvSpPr/>
          <p:nvPr/>
        </p:nvSpPr>
        <p:spPr>
          <a:xfrm>
            <a:off x="9081770" y="770890"/>
            <a:ext cx="2519680" cy="3482975"/>
          </a:xfrm>
          <a:prstGeom prst="wedgeRoundRectCallout">
            <a:avLst>
              <a:gd name="adj1" fmla="val -80796"/>
              <a:gd name="adj2" fmla="val -9416"/>
              <a:gd name="adj3" fmla="val 16667"/>
            </a:avLst>
          </a:prstGeom>
          <a:noFill/>
          <a:ln w="28575" cap="flat" cmpd="sng">
            <a:solidFill>
              <a:srgbClr val="00B050"/>
            </a:solidFill>
            <a:prstDash val="solid"/>
            <a:miter/>
            <a:headEnd type="none" w="med" len="med"/>
            <a:tailEnd type="none" w="med" len="med"/>
          </a:ln>
        </p:spPr>
        <p:txBody>
          <a:bodyPr lIns="0" rIns="0"/>
          <a:p>
            <a:pPr algn="l">
              <a:lnSpc>
                <a:spcPct val="150000"/>
              </a:lnSpc>
            </a:pPr>
            <a:r>
              <a:rPr lang="zh-CN" altLang="zh-CN" sz="2000" spc="200" dirty="0">
                <a:uFillTx/>
                <a:latin typeface="微软雅黑" panose="020B0503020204020204" charset="-122"/>
                <a:ea typeface="微软雅黑" panose="020B0503020204020204" charset="-122"/>
                <a:sym typeface="+mn-ea"/>
              </a:rPr>
              <a:t>观察击穿电压高度的一致性。太高，表明在点火次级电路中电阻值过高；太低，表明在点火次级电路中电阻值低于正常值</a:t>
            </a:r>
            <a:endParaRPr lang="zh-CN" altLang="zh-CN" sz="2000" spc="200" dirty="0">
              <a:uFillTx/>
              <a:latin typeface="微软雅黑" panose="020B0503020204020204" charset="-122"/>
              <a:ea typeface="微软雅黑" panose="020B0503020204020204" charset="-122"/>
              <a:sym typeface="+mn-ea"/>
            </a:endParaRPr>
          </a:p>
        </p:txBody>
      </p:sp>
      <p:sp>
        <p:nvSpPr>
          <p:cNvPr id="10" name="圆角矩形 9"/>
          <p:cNvSpPr/>
          <p:nvPr/>
        </p:nvSpPr>
        <p:spPr>
          <a:xfrm>
            <a:off x="4478020" y="3863975"/>
            <a:ext cx="1599565" cy="56642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标注 10"/>
          <p:cNvSpPr/>
          <p:nvPr/>
        </p:nvSpPr>
        <p:spPr>
          <a:xfrm>
            <a:off x="1034415" y="2092325"/>
            <a:ext cx="2519680" cy="2489200"/>
          </a:xfrm>
          <a:prstGeom prst="wedgeRoundRectCallout">
            <a:avLst>
              <a:gd name="adj1" fmla="val 75831"/>
              <a:gd name="adj2" fmla="val 28163"/>
              <a:gd name="adj3" fmla="val 16667"/>
            </a:avLst>
          </a:prstGeom>
          <a:solidFill>
            <a:schemeClr val="bg1"/>
          </a:solidFill>
          <a:ln w="28575" cap="flat" cmpd="sng">
            <a:solidFill>
              <a:srgbClr val="00B050"/>
            </a:solidFill>
            <a:prstDash val="solid"/>
            <a:miter/>
            <a:headEnd type="none" w="med" len="med"/>
            <a:tailEnd type="none" w="med" len="med"/>
          </a:ln>
        </p:spPr>
        <p:txBody>
          <a:bodyPr lIns="0" rIns="0"/>
          <a:p>
            <a:pPr algn="l">
              <a:lnSpc>
                <a:spcPct val="150000"/>
              </a:lnSpc>
            </a:pPr>
            <a:r>
              <a:rPr lang="zh-CN" altLang="zh-CN" sz="2000" spc="200" dirty="0">
                <a:uFillTx/>
                <a:latin typeface="微软雅黑" panose="020B0503020204020204" charset="-122"/>
                <a:ea typeface="微软雅黑" panose="020B0503020204020204" charset="-122"/>
                <a:sym typeface="+mn-ea"/>
              </a:rPr>
              <a:t>说明火花塞工作和各缸空燃比正常与否。如果混合气太稀，燃烧电压就比正常值低一些</a:t>
            </a:r>
            <a:endParaRPr lang="zh-CN" altLang="zh-CN" sz="2000" spc="200" dirty="0">
              <a:uFillTx/>
              <a:latin typeface="微软雅黑" panose="020B0503020204020204" charset="-122"/>
              <a:ea typeface="微软雅黑" panose="020B0503020204020204" charset="-122"/>
              <a:sym typeface="+mn-ea"/>
            </a:endParaRPr>
          </a:p>
        </p:txBody>
      </p:sp>
      <p:sp>
        <p:nvSpPr>
          <p:cNvPr id="12" name="圆角矩形 11"/>
          <p:cNvSpPr/>
          <p:nvPr/>
        </p:nvSpPr>
        <p:spPr>
          <a:xfrm>
            <a:off x="6077585" y="4942840"/>
            <a:ext cx="924560" cy="39560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标注 12"/>
          <p:cNvSpPr/>
          <p:nvPr/>
        </p:nvSpPr>
        <p:spPr>
          <a:xfrm>
            <a:off x="6742430" y="5574665"/>
            <a:ext cx="1580515" cy="904875"/>
          </a:xfrm>
          <a:prstGeom prst="wedgeRoundRectCallout">
            <a:avLst>
              <a:gd name="adj1" fmla="val -53377"/>
              <a:gd name="adj2" fmla="val -52306"/>
              <a:gd name="adj3" fmla="val 16667"/>
            </a:avLst>
          </a:prstGeom>
          <a:noFill/>
          <a:ln w="28575" cap="flat" cmpd="sng">
            <a:solidFill>
              <a:srgbClr val="00B050"/>
            </a:solidFill>
            <a:prstDash val="solid"/>
            <a:miter/>
            <a:headEnd type="none" w="med" len="med"/>
            <a:tailEnd type="none" w="med" len="med"/>
          </a:ln>
        </p:spPr>
        <p:txBody>
          <a:bodyPr lIns="0" rIns="0"/>
          <a:p>
            <a:pPr algn="l">
              <a:lnSpc>
                <a:spcPct val="130000"/>
              </a:lnSpc>
            </a:pPr>
            <a:r>
              <a:rPr lang="zh-CN" altLang="zh-CN" sz="2000" spc="200" dirty="0">
                <a:uFillTx/>
                <a:latin typeface="微软雅黑" panose="020B0503020204020204" charset="-122"/>
                <a:ea typeface="微软雅黑" panose="020B0503020204020204" charset="-122"/>
                <a:sym typeface="+mn-ea"/>
              </a:rPr>
              <a:t>燃烧线要十分</a:t>
            </a:r>
            <a:r>
              <a:rPr lang="en-US" altLang="zh-CN" sz="2000" spc="200" dirty="0">
                <a:uFillTx/>
                <a:latin typeface="微软雅黑" panose="020B0503020204020204" charset="-122"/>
                <a:ea typeface="微软雅黑" panose="020B0503020204020204" charset="-122"/>
                <a:sym typeface="+mn-ea"/>
              </a:rPr>
              <a:t>“</a:t>
            </a:r>
            <a:r>
              <a:rPr lang="zh-CN" altLang="zh-CN" sz="2000" spc="200" dirty="0">
                <a:uFillTx/>
                <a:latin typeface="微软雅黑" panose="020B0503020204020204" charset="-122"/>
                <a:ea typeface="微软雅黑" panose="020B0503020204020204" charset="-122"/>
                <a:sym typeface="+mn-ea"/>
              </a:rPr>
              <a:t>干净</a:t>
            </a:r>
            <a:r>
              <a:rPr lang="en-US" altLang="zh-CN" sz="2000" spc="200" dirty="0">
                <a:uFillTx/>
                <a:latin typeface="微软雅黑" panose="020B0503020204020204" charset="-122"/>
                <a:ea typeface="微软雅黑" panose="020B0503020204020204" charset="-122"/>
                <a:sym typeface="+mn-ea"/>
              </a:rPr>
              <a:t>”</a:t>
            </a:r>
            <a:endParaRPr lang="en-US" altLang="zh-CN" sz="2000" spc="200" dirty="0">
              <a:uFillTx/>
              <a:latin typeface="微软雅黑" panose="020B0503020204020204" charset="-122"/>
              <a:ea typeface="微软雅黑" panose="020B0503020204020204" charset="-122"/>
              <a:sym typeface="+mn-ea"/>
            </a:endParaRPr>
          </a:p>
        </p:txBody>
      </p:sp>
      <p:sp>
        <p:nvSpPr>
          <p:cNvPr id="15" name="圆角矩形标注 14"/>
          <p:cNvSpPr/>
          <p:nvPr/>
        </p:nvSpPr>
        <p:spPr>
          <a:xfrm>
            <a:off x="8905875" y="4804410"/>
            <a:ext cx="2695575" cy="1489075"/>
          </a:xfrm>
          <a:prstGeom prst="wedgeRoundRectCallout">
            <a:avLst>
              <a:gd name="adj1" fmla="val -76171"/>
              <a:gd name="adj2" fmla="val -48166"/>
              <a:gd name="adj3" fmla="val 16667"/>
            </a:avLst>
          </a:prstGeom>
          <a:noFill/>
          <a:ln w="28575" cap="flat" cmpd="sng">
            <a:solidFill>
              <a:srgbClr val="00B050"/>
            </a:solidFill>
            <a:prstDash val="solid"/>
            <a:miter/>
            <a:headEnd type="none" w="med" len="med"/>
            <a:tailEnd type="none" w="med" len="med"/>
          </a:ln>
        </p:spPr>
        <p:txBody>
          <a:bodyPr lIns="0" rIns="0"/>
          <a:p>
            <a:pPr algn="l">
              <a:lnSpc>
                <a:spcPct val="130000"/>
              </a:lnSpc>
            </a:pPr>
            <a:r>
              <a:rPr altLang="zh-CN" sz="2000" spc="200" dirty="0">
                <a:uFillTx/>
                <a:latin typeface="微软雅黑" panose="020B0503020204020204" charset="-122"/>
                <a:ea typeface="微软雅黑" panose="020B0503020204020204" charset="-122"/>
                <a:sym typeface="+mn-ea"/>
              </a:rPr>
              <a:t>观察在燃烧线后面最少有2个（一般多于3个）振荡波</a:t>
            </a:r>
            <a:endParaRPr altLang="zh-CN" sz="2000" spc="200" dirty="0">
              <a:uFillTx/>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wheel(1)">
                                      <p:cBhvr>
                                        <p:cTn id="11" dur="1000"/>
                                        <p:tgtEl>
                                          <p:spTgt spid="6"/>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000" fill="hold">
                                          <p:stCondLst>
                                            <p:cond delay="0"/>
                                          </p:stCondLst>
                                        </p:cTn>
                                        <p:tgtEl>
                                          <p:spTgt spid="7"/>
                                        </p:tgtEl>
                                        <p:attrNameLst>
                                          <p:attrName>style.visibility</p:attrName>
                                        </p:attrNameLst>
                                      </p:cBhvr>
                                      <p:to>
                                        <p:strVal val="visible"/>
                                      </p:to>
                                    </p:set>
                                    <p:animEffect transition="in" filter="wheel(1)">
                                      <p:cBhvr>
                                        <p:cTn id="20" dur="1000"/>
                                        <p:tgtEl>
                                          <p:spTgt spid="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000" fill="hold">
                                          <p:stCondLst>
                                            <p:cond delay="0"/>
                                          </p:stCondLst>
                                        </p:cTn>
                                        <p:tgtEl>
                                          <p:spTgt spid="10"/>
                                        </p:tgtEl>
                                        <p:attrNameLst>
                                          <p:attrName>style.visibility</p:attrName>
                                        </p:attrNameLst>
                                      </p:cBhvr>
                                      <p:to>
                                        <p:strVal val="visible"/>
                                      </p:to>
                                    </p:set>
                                    <p:animEffect transition="in" filter="wheel(1)">
                                      <p:cBhvr>
                                        <p:cTn id="29" dur="1000"/>
                                        <p:tgtEl>
                                          <p:spTgt spid="10"/>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000" fill="hold">
                                          <p:stCondLst>
                                            <p:cond delay="0"/>
                                          </p:stCondLst>
                                        </p:cTn>
                                        <p:tgtEl>
                                          <p:spTgt spid="12"/>
                                        </p:tgtEl>
                                        <p:attrNameLst>
                                          <p:attrName>style.visibility</p:attrName>
                                        </p:attrNameLst>
                                      </p:cBhvr>
                                      <p:to>
                                        <p:strVal val="visible"/>
                                      </p:to>
                                    </p:set>
                                    <p:animEffect transition="in" filter="wheel(1)">
                                      <p:cBhvr>
                                        <p:cTn id="38" dur="1000"/>
                                        <p:tgtEl>
                                          <p:spTgt spid="12"/>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7" grpId="0" bldLvl="0" animBg="1"/>
      <p:bldP spid="8" grpId="0" bldLvl="0" animBg="1"/>
      <p:bldP spid="10" grpId="0" bldLvl="0" animBg="1"/>
      <p:bldP spid="11" grpId="0" bldLvl="0" animBg="1"/>
      <p:bldP spid="12" grpId="0" bldLvl="0" animBg="1"/>
      <p:bldP spid="13" grpId="0" bldLvl="0" animBg="1"/>
      <p:bldP spid="1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小结</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1564005" y="1486535"/>
            <a:ext cx="2719593" cy="1714999"/>
            <a:chOff x="1511" y="3219"/>
            <a:chExt cx="5201" cy="3190"/>
          </a:xfrm>
        </p:grpSpPr>
        <p:sp>
          <p:nvSpPr>
            <p:cNvPr id="100" name="文本框 99"/>
            <p:cNvSpPr txBox="1"/>
            <p:nvPr/>
          </p:nvSpPr>
          <p:spPr>
            <a:xfrm>
              <a:off x="2161" y="5553"/>
              <a:ext cx="3900" cy="856"/>
            </a:xfrm>
            <a:prstGeom prst="rect">
              <a:avLst/>
            </a:prstGeom>
            <a:noFill/>
            <a:ln w="9525">
              <a:noFill/>
            </a:ln>
          </p:spPr>
          <p:txBody>
            <a:bodyPr wrap="square">
              <a:spAutoFit/>
            </a:bodyPr>
            <a:p>
              <a:pPr indent="0" algn="ctr"/>
              <a:r>
                <a:rPr lang="zh-CN" sz="2400" b="0">
                  <a:latin typeface="微软雅黑" panose="020B0503020204020204" charset="-122"/>
                  <a:ea typeface="微软雅黑" panose="020B0503020204020204" charset="-122"/>
                  <a:cs typeface="微软雅黑" panose="020B0503020204020204" charset="-122"/>
                </a:rPr>
                <a:t>火花塞</a:t>
              </a:r>
              <a:endParaRPr lang="zh-CN" sz="2400" b="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rcRect l="6787" t="35716" r="9347" b="16837"/>
            <a:stretch>
              <a:fillRect/>
            </a:stretch>
          </p:blipFill>
          <p:spPr>
            <a:xfrm>
              <a:off x="1511" y="3219"/>
              <a:ext cx="5201" cy="1960"/>
            </a:xfrm>
            <a:prstGeom prst="rect">
              <a:avLst/>
            </a:prstGeom>
          </p:spPr>
        </p:pic>
      </p:grpSp>
      <p:grpSp>
        <p:nvGrpSpPr>
          <p:cNvPr id="8" name="组合 7"/>
          <p:cNvGrpSpPr/>
          <p:nvPr/>
        </p:nvGrpSpPr>
        <p:grpSpPr>
          <a:xfrm>
            <a:off x="7476490" y="1089660"/>
            <a:ext cx="3378835" cy="2705726"/>
            <a:chOff x="9357" y="2130"/>
            <a:chExt cx="6022" cy="5115"/>
          </a:xfrm>
        </p:grpSpPr>
        <p:sp>
          <p:nvSpPr>
            <p:cNvPr id="75" name="文本框 74"/>
            <p:cNvSpPr txBox="1"/>
            <p:nvPr/>
          </p:nvSpPr>
          <p:spPr>
            <a:xfrm>
              <a:off x="9772" y="6375"/>
              <a:ext cx="5331" cy="870"/>
            </a:xfrm>
            <a:prstGeom prst="rect">
              <a:avLst/>
            </a:prstGeom>
            <a:noFill/>
            <a:ln w="9525">
              <a:noFill/>
            </a:ln>
          </p:spPr>
          <p:txBody>
            <a:bodyPr wrap="square">
              <a:spAutoFit/>
            </a:bodyPr>
            <a:p>
              <a:pPr indent="0" algn="ctr"/>
              <a:r>
                <a:rPr lang="zh-CN" sz="2400" b="0">
                  <a:latin typeface="微软雅黑" panose="020B0503020204020204" charset="-122"/>
                  <a:ea typeface="微软雅黑" panose="020B0503020204020204" charset="-122"/>
                  <a:cs typeface="微软雅黑" panose="020B0503020204020204" charset="-122"/>
                </a:rPr>
                <a:t>点火模块的检修</a:t>
              </a:r>
              <a:endParaRPr lang="zh-CN" sz="2400" b="0">
                <a:latin typeface="微软雅黑" panose="020B0503020204020204" charset="-122"/>
                <a:ea typeface="微软雅黑" panose="020B0503020204020204" charset="-122"/>
                <a:cs typeface="微软雅黑" panose="020B0503020204020204" charset="-122"/>
              </a:endParaRPr>
            </a:p>
          </p:txBody>
        </p:sp>
        <p:grpSp>
          <p:nvGrpSpPr>
            <p:cNvPr id="21" name="组合 20"/>
            <p:cNvGrpSpPr/>
            <p:nvPr/>
          </p:nvGrpSpPr>
          <p:grpSpPr>
            <a:xfrm>
              <a:off x="9357" y="2130"/>
              <a:ext cx="6022" cy="4243"/>
              <a:chOff x="6769" y="2755"/>
              <a:chExt cx="4304" cy="2744"/>
            </a:xfrm>
          </p:grpSpPr>
          <p:pic>
            <p:nvPicPr>
              <p:cNvPr id="6" name="图片 5"/>
              <p:cNvPicPr>
                <a:picLocks noChangeAspect="1"/>
              </p:cNvPicPr>
              <p:nvPr/>
            </p:nvPicPr>
            <p:blipFill>
              <a:blip r:embed="rId2"/>
              <a:stretch>
                <a:fillRect/>
              </a:stretch>
            </p:blipFill>
            <p:spPr>
              <a:xfrm>
                <a:off x="6769" y="2755"/>
                <a:ext cx="3000" cy="2535"/>
              </a:xfrm>
              <a:prstGeom prst="rect">
                <a:avLst/>
              </a:prstGeom>
            </p:spPr>
          </p:pic>
          <p:pic>
            <p:nvPicPr>
              <p:cNvPr id="10" name="图片 9"/>
              <p:cNvPicPr>
                <a:picLocks noChangeAspect="1"/>
              </p:cNvPicPr>
              <p:nvPr/>
            </p:nvPicPr>
            <p:blipFill>
              <a:blip r:embed="rId3"/>
              <a:stretch>
                <a:fillRect/>
              </a:stretch>
            </p:blipFill>
            <p:spPr>
              <a:xfrm>
                <a:off x="9769" y="2755"/>
                <a:ext cx="1305" cy="2745"/>
              </a:xfrm>
              <a:prstGeom prst="rect">
                <a:avLst/>
              </a:prstGeom>
            </p:spPr>
          </p:pic>
        </p:grpSp>
      </p:grpSp>
      <p:grpSp>
        <p:nvGrpSpPr>
          <p:cNvPr id="14" name="组合 13"/>
          <p:cNvGrpSpPr/>
          <p:nvPr/>
        </p:nvGrpSpPr>
        <p:grpSpPr>
          <a:xfrm>
            <a:off x="3441065" y="3795395"/>
            <a:ext cx="3884930" cy="2567264"/>
            <a:chOff x="4985" y="5801"/>
            <a:chExt cx="6576" cy="4263"/>
          </a:xfrm>
        </p:grpSpPr>
        <p:pic>
          <p:nvPicPr>
            <p:cNvPr id="12" name="图片 11"/>
            <p:cNvPicPr>
              <a:picLocks noChangeAspect="1"/>
            </p:cNvPicPr>
            <p:nvPr/>
          </p:nvPicPr>
          <p:blipFill>
            <a:blip r:embed="rId4"/>
            <a:srcRect l="11534" t="20620" r="21746" b="13747"/>
            <a:stretch>
              <a:fillRect/>
            </a:stretch>
          </p:blipFill>
          <p:spPr>
            <a:xfrm>
              <a:off x="4985" y="5801"/>
              <a:ext cx="6576" cy="3312"/>
            </a:xfrm>
            <a:prstGeom prst="rect">
              <a:avLst/>
            </a:prstGeom>
          </p:spPr>
        </p:pic>
        <p:sp>
          <p:nvSpPr>
            <p:cNvPr id="13" name="文本框 12"/>
            <p:cNvSpPr txBox="1"/>
            <p:nvPr/>
          </p:nvSpPr>
          <p:spPr>
            <a:xfrm>
              <a:off x="6103" y="9300"/>
              <a:ext cx="4710" cy="764"/>
            </a:xfrm>
            <a:prstGeom prst="rect">
              <a:avLst/>
            </a:prstGeom>
            <a:noFill/>
            <a:ln w="9525">
              <a:noFill/>
            </a:ln>
          </p:spPr>
          <p:txBody>
            <a:bodyPr wrap="square">
              <a:spAutoFit/>
            </a:bodyPr>
            <a:p>
              <a:pPr indent="0" algn="ctr"/>
              <a:r>
                <a:rPr lang="zh-CN" sz="2400" b="0">
                  <a:latin typeface="微软雅黑" panose="020B0503020204020204" charset="-122"/>
                  <a:ea typeface="微软雅黑" panose="020B0503020204020204" charset="-122"/>
                  <a:cs typeface="微软雅黑" panose="020B0503020204020204" charset="-122"/>
                </a:rPr>
                <a:t>点火波形的分析</a:t>
              </a:r>
              <a:endParaRPr lang="zh-CN" sz="24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80">
                                          <p:stCondLst>
                                            <p:cond delay="0"/>
                                          </p:stCondLst>
                                        </p:cTn>
                                        <p:tgtEl>
                                          <p:spTgt spid="18"/>
                                        </p:tgtEl>
                                      </p:cBhvr>
                                    </p:animEffect>
                                    <p:anim calcmode="lin" valueType="num">
                                      <p:cBhvr>
                                        <p:cTn id="2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8" dur="26">
                                          <p:stCondLst>
                                            <p:cond delay="650"/>
                                          </p:stCondLst>
                                        </p:cTn>
                                        <p:tgtEl>
                                          <p:spTgt spid="18"/>
                                        </p:tgtEl>
                                      </p:cBhvr>
                                      <p:to x="100000" y="60000"/>
                                    </p:animScale>
                                    <p:animScale>
                                      <p:cBhvr>
                                        <p:cTn id="29" dur="166" decel="50000">
                                          <p:stCondLst>
                                            <p:cond delay="676"/>
                                          </p:stCondLst>
                                        </p:cTn>
                                        <p:tgtEl>
                                          <p:spTgt spid="18"/>
                                        </p:tgtEl>
                                      </p:cBhvr>
                                      <p:to x="100000" y="100000"/>
                                    </p:animScale>
                                    <p:animScale>
                                      <p:cBhvr>
                                        <p:cTn id="30" dur="26">
                                          <p:stCondLst>
                                            <p:cond delay="1312"/>
                                          </p:stCondLst>
                                        </p:cTn>
                                        <p:tgtEl>
                                          <p:spTgt spid="18"/>
                                        </p:tgtEl>
                                      </p:cBhvr>
                                      <p:to x="100000" y="80000"/>
                                    </p:animScale>
                                    <p:animScale>
                                      <p:cBhvr>
                                        <p:cTn id="31" dur="166" decel="50000">
                                          <p:stCondLst>
                                            <p:cond delay="1338"/>
                                          </p:stCondLst>
                                        </p:cTn>
                                        <p:tgtEl>
                                          <p:spTgt spid="18"/>
                                        </p:tgtEl>
                                      </p:cBhvr>
                                      <p:to x="100000" y="100000"/>
                                    </p:animScale>
                                    <p:animScale>
                                      <p:cBhvr>
                                        <p:cTn id="32" dur="26">
                                          <p:stCondLst>
                                            <p:cond delay="1642"/>
                                          </p:stCondLst>
                                        </p:cTn>
                                        <p:tgtEl>
                                          <p:spTgt spid="18"/>
                                        </p:tgtEl>
                                      </p:cBhvr>
                                      <p:to x="100000" y="90000"/>
                                    </p:animScale>
                                    <p:animScale>
                                      <p:cBhvr>
                                        <p:cTn id="33" dur="166" decel="50000">
                                          <p:stCondLst>
                                            <p:cond delay="1668"/>
                                          </p:stCondLst>
                                        </p:cTn>
                                        <p:tgtEl>
                                          <p:spTgt spid="18"/>
                                        </p:tgtEl>
                                      </p:cBhvr>
                                      <p:to x="100000" y="100000"/>
                                    </p:animScale>
                                    <p:animScale>
                                      <p:cBhvr>
                                        <p:cTn id="34" dur="26">
                                          <p:stCondLst>
                                            <p:cond delay="1808"/>
                                          </p:stCondLst>
                                        </p:cTn>
                                        <p:tgtEl>
                                          <p:spTgt spid="18"/>
                                        </p:tgtEl>
                                      </p:cBhvr>
                                      <p:to x="100000" y="95000"/>
                                    </p:animScale>
                                    <p:animScale>
                                      <p:cBhvr>
                                        <p:cTn id="35"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41960" y="2725420"/>
            <a:ext cx="5227955" cy="1322070"/>
          </a:xfrm>
          <a:prstGeom prst="rect">
            <a:avLst/>
          </a:prstGeom>
          <a:noFill/>
        </p:spPr>
        <p:txBody>
          <a:bodyPr wrap="square" rtlCol="0">
            <a:spAutoFit/>
          </a:bodyPr>
          <a:lstStyle/>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cstate="print"/>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3903" y="439103"/>
            <a:ext cx="7416800" cy="737235"/>
          </a:xfrm>
          <a:prstGeom prst="rect">
            <a:avLst/>
          </a:prstGeom>
          <a:noFill/>
          <a:ln w="9525">
            <a:noFill/>
          </a:ln>
        </p:spPr>
        <p:txBody>
          <a:bodyPr>
            <a:spAutoFit/>
          </a:bodyPr>
          <a:lstStyle/>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案例回顾</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249680" y="1386205"/>
            <a:ext cx="8202930" cy="2861310"/>
          </a:xfrm>
          <a:prstGeom prst="rect">
            <a:avLst/>
          </a:prstGeom>
          <a:noFill/>
          <a:ln w="9525">
            <a:noFill/>
          </a:ln>
        </p:spPr>
        <p:txBody>
          <a:bodyPr wrap="square">
            <a:spAutoFit/>
          </a:bodyPr>
          <a:lstStyle/>
          <a:p>
            <a:pPr indent="266700">
              <a:lnSpc>
                <a:spcPct val="150000"/>
              </a:lnSpc>
            </a:pPr>
            <a:r>
              <a:rPr sz="2400" b="0" spc="300">
                <a:solidFill>
                  <a:schemeClr val="tx1"/>
                </a:solidFill>
                <a:uFillTx/>
                <a:latin typeface="微软雅黑" panose="020B0503020204020204" charset="-122"/>
                <a:ea typeface="微软雅黑" panose="020B0503020204020204" charset="-122"/>
                <a:cs typeface="微软雅黑" panose="020B0503020204020204" charset="-122"/>
              </a:rPr>
              <a:t>一辆2016款1.</a:t>
            </a:r>
            <a:r>
              <a:rPr lang="en-US" sz="2400" b="0" spc="300">
                <a:solidFill>
                  <a:schemeClr val="tx1"/>
                </a:solidFill>
                <a:uFillTx/>
                <a:latin typeface="微软雅黑" panose="020B0503020204020204" charset="-122"/>
                <a:ea typeface="微软雅黑" panose="020B0503020204020204" charset="-122"/>
                <a:cs typeface="微软雅黑" panose="020B0503020204020204" charset="-122"/>
              </a:rPr>
              <a:t>3</a:t>
            </a:r>
            <a:r>
              <a:rPr sz="2400" b="0" spc="300">
                <a:solidFill>
                  <a:schemeClr val="tx1"/>
                </a:solidFill>
                <a:uFillTx/>
                <a:latin typeface="微软雅黑" panose="020B0503020204020204" charset="-122"/>
                <a:ea typeface="微软雅黑" panose="020B0503020204020204" charset="-122"/>
                <a:cs typeface="微软雅黑" panose="020B0503020204020204" charset="-122"/>
              </a:rPr>
              <a:t>T自动挡吉利GS 轿车车主反映发动机怠速时抖动，加速时动力不足，在大负荷时症状尤为明显，该故障多为发动机单缸或多缸不工作，有可能是单缸或多缸间歇性缺火所致。为什么会出现这种故障现象呢？</a:t>
            </a:r>
            <a:endParaRPr sz="2400" b="0" spc="300">
              <a:solidFill>
                <a:schemeClr val="tx1"/>
              </a:solidFill>
              <a:uFillTx/>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8513445" y="2931160"/>
            <a:ext cx="2877185" cy="3274060"/>
            <a:chOff x="13407" y="4616"/>
            <a:chExt cx="4531" cy="5156"/>
          </a:xfrm>
        </p:grpSpPr>
        <p:pic>
          <p:nvPicPr>
            <p:cNvPr id="19" name="图片 18"/>
            <p:cNvPicPr>
              <a:picLocks noChangeAspect="1"/>
            </p:cNvPicPr>
            <p:nvPr/>
          </p:nvPicPr>
          <p:blipFill>
            <a:blip r:embed="rId1" cstate="print"/>
            <a:stretch>
              <a:fillRect/>
            </a:stretch>
          </p:blipFill>
          <p:spPr>
            <a:xfrm>
              <a:off x="13407" y="6742"/>
              <a:ext cx="2504" cy="3030"/>
            </a:xfrm>
            <a:prstGeom prst="rect">
              <a:avLst/>
            </a:prstGeom>
          </p:spPr>
        </p:pic>
        <p:sp>
          <p:nvSpPr>
            <p:cNvPr id="2" name="云形标注 1"/>
            <p:cNvSpPr/>
            <p:nvPr/>
          </p:nvSpPr>
          <p:spPr>
            <a:xfrm>
              <a:off x="14714" y="4616"/>
              <a:ext cx="3224" cy="2266"/>
            </a:xfrm>
            <a:prstGeom prst="cloudCallou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130" y="5459"/>
              <a:ext cx="2393" cy="58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sym typeface="+mn-ea"/>
                </a:rPr>
                <a:t>怎么办？</a:t>
              </a:r>
              <a:endParaRPr lang="zh-CN" altLang="en-US">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00"/>
                                        </p:tgtEl>
                                        <p:attrNameLst>
                                          <p:attrName>style.visibility</p:attrName>
                                        </p:attrNameLst>
                                      </p:cBhvr>
                                      <p:to>
                                        <p:strVal val="visible"/>
                                      </p:to>
                                    </p:set>
                                    <p:anim calcmode="discrete" valueType="clr">
                                      <p:cBhvr override="childStyle">
                                        <p:cTn id="25"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0"/>
                                        </p:tgtEl>
                                        <p:attrNameLst>
                                          <p:attrName>fillcolor</p:attrName>
                                        </p:attrNameLst>
                                      </p:cBhvr>
                                      <p:tavLst>
                                        <p:tav tm="0">
                                          <p:val>
                                            <p:clrVal>
                                              <a:schemeClr val="accent2"/>
                                            </p:clrVal>
                                          </p:val>
                                        </p:tav>
                                        <p:tav tm="50000">
                                          <p:val>
                                            <p:clrVal>
                                              <a:schemeClr val="hlink"/>
                                            </p:clrVal>
                                          </p:val>
                                        </p:tav>
                                      </p:tavLst>
                                    </p:anim>
                                    <p:set>
                                      <p:cBhvr>
                                        <p:cTn id="27" dur="80"/>
                                        <p:tgtEl>
                                          <p:spTgt spid="100"/>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80">
                                          <p:stCondLst>
                                            <p:cond delay="0"/>
                                          </p:stCondLst>
                                        </p:cTn>
                                        <p:tgtEl>
                                          <p:spTgt spid="6"/>
                                        </p:tgtEl>
                                      </p:cBhvr>
                                    </p:animEffect>
                                    <p:anim calcmode="lin" valueType="num">
                                      <p:cBhvr>
                                        <p:cTn id="3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8" dur="26">
                                          <p:stCondLst>
                                            <p:cond delay="650"/>
                                          </p:stCondLst>
                                        </p:cTn>
                                        <p:tgtEl>
                                          <p:spTgt spid="6"/>
                                        </p:tgtEl>
                                      </p:cBhvr>
                                      <p:to x="100000" y="60000"/>
                                    </p:animScale>
                                    <p:animScale>
                                      <p:cBhvr>
                                        <p:cTn id="39" dur="166" decel="50000">
                                          <p:stCondLst>
                                            <p:cond delay="676"/>
                                          </p:stCondLst>
                                        </p:cTn>
                                        <p:tgtEl>
                                          <p:spTgt spid="6"/>
                                        </p:tgtEl>
                                      </p:cBhvr>
                                      <p:to x="100000" y="100000"/>
                                    </p:animScale>
                                    <p:animScale>
                                      <p:cBhvr>
                                        <p:cTn id="40" dur="26">
                                          <p:stCondLst>
                                            <p:cond delay="1312"/>
                                          </p:stCondLst>
                                        </p:cTn>
                                        <p:tgtEl>
                                          <p:spTgt spid="6"/>
                                        </p:tgtEl>
                                      </p:cBhvr>
                                      <p:to x="100000" y="80000"/>
                                    </p:animScale>
                                    <p:animScale>
                                      <p:cBhvr>
                                        <p:cTn id="41" dur="166" decel="50000">
                                          <p:stCondLst>
                                            <p:cond delay="1338"/>
                                          </p:stCondLst>
                                        </p:cTn>
                                        <p:tgtEl>
                                          <p:spTgt spid="6"/>
                                        </p:tgtEl>
                                      </p:cBhvr>
                                      <p:to x="100000" y="100000"/>
                                    </p:animScale>
                                    <p:animScale>
                                      <p:cBhvr>
                                        <p:cTn id="42" dur="26">
                                          <p:stCondLst>
                                            <p:cond delay="1642"/>
                                          </p:stCondLst>
                                        </p:cTn>
                                        <p:tgtEl>
                                          <p:spTgt spid="6"/>
                                        </p:tgtEl>
                                      </p:cBhvr>
                                      <p:to x="100000" y="90000"/>
                                    </p:animScale>
                                    <p:animScale>
                                      <p:cBhvr>
                                        <p:cTn id="43" dur="166" decel="50000">
                                          <p:stCondLst>
                                            <p:cond delay="1668"/>
                                          </p:stCondLst>
                                        </p:cTn>
                                        <p:tgtEl>
                                          <p:spTgt spid="6"/>
                                        </p:tgtEl>
                                      </p:cBhvr>
                                      <p:to x="100000" y="100000"/>
                                    </p:animScale>
                                    <p:animScale>
                                      <p:cBhvr>
                                        <p:cTn id="44" dur="26">
                                          <p:stCondLst>
                                            <p:cond delay="1808"/>
                                          </p:stCondLst>
                                        </p:cTn>
                                        <p:tgtEl>
                                          <p:spTgt spid="6"/>
                                        </p:tgtEl>
                                      </p:cBhvr>
                                      <p:to x="100000" y="95000"/>
                                    </p:animScale>
                                    <p:animScale>
                                      <p:cBhvr>
                                        <p:cTn id="4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3903" y="439103"/>
            <a:ext cx="7416800" cy="737235"/>
          </a:xfrm>
          <a:prstGeom prst="rect">
            <a:avLst/>
          </a:prstGeom>
          <a:noFill/>
          <a:ln w="9525">
            <a:noFill/>
          </a:ln>
        </p:spPr>
        <p:txBody>
          <a:bodyPr>
            <a:spAutoFit/>
          </a:bodyPr>
          <a:lstStyle/>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案例分析</a:t>
            </a:r>
            <a:endParaRPr lang="en-US" altLang="zh-CN" sz="2800" b="1" dirty="0">
              <a:latin typeface="微软雅黑" panose="020B0503020204020204" charset="-122"/>
              <a:ea typeface="微软雅黑" panose="020B0503020204020204" charset="-122"/>
              <a:cs typeface="微软雅黑" panose="020B0503020204020204" charset="-122"/>
            </a:endParaRPr>
          </a:p>
        </p:txBody>
      </p:sp>
      <p:sp>
        <p:nvSpPr>
          <p:cNvPr id="34" name="矩形 33"/>
          <p:cNvSpPr/>
          <p:nvPr/>
        </p:nvSpPr>
        <p:spPr>
          <a:xfrm>
            <a:off x="2787015" y="3060700"/>
            <a:ext cx="2461895" cy="737235"/>
          </a:xfrm>
          <a:prstGeom prst="rect">
            <a:avLst/>
          </a:prstGeom>
          <a:noFill/>
          <a:ln w="9525">
            <a:noFill/>
          </a:ln>
        </p:spPr>
        <p:txBody>
          <a:bodyPr wrap="square">
            <a:spAutoFit/>
          </a:bodyPr>
          <a:lstStyle/>
          <a:p>
            <a:pPr algn="ctr" fontAlgn="auto">
              <a:lnSpc>
                <a:spcPct val="150000"/>
              </a:lnSpc>
            </a:pPr>
            <a:r>
              <a:rPr sz="2800" b="1" spc="300" dirty="0">
                <a:uFillTx/>
                <a:latin typeface="微软雅黑" panose="020B0503020204020204" charset="-122"/>
                <a:ea typeface="微软雅黑" panose="020B0503020204020204" charset="-122"/>
                <a:sym typeface="+mn-ea"/>
              </a:rPr>
              <a:t>点火系故障</a:t>
            </a:r>
            <a:endParaRPr sz="2800" b="1" spc="300" dirty="0">
              <a:uFillTx/>
              <a:latin typeface="微软雅黑" panose="020B0503020204020204" charset="-122"/>
              <a:ea typeface="微软雅黑" panose="020B0503020204020204" charset="-122"/>
              <a:sym typeface="+mn-ea"/>
            </a:endParaRPr>
          </a:p>
        </p:txBody>
      </p:sp>
      <p:sp>
        <p:nvSpPr>
          <p:cNvPr id="115714" name="等腰三角形 9"/>
          <p:cNvSpPr/>
          <p:nvPr/>
        </p:nvSpPr>
        <p:spPr>
          <a:xfrm rot="16200000" flipH="1" flipV="1">
            <a:off x="3459480" y="2857500"/>
            <a:ext cx="3771265" cy="132207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0" name="文本框 99"/>
          <p:cNvSpPr txBox="1"/>
          <p:nvPr/>
        </p:nvSpPr>
        <p:spPr>
          <a:xfrm>
            <a:off x="5831840" y="2182495"/>
            <a:ext cx="2476500" cy="521970"/>
          </a:xfrm>
          <a:prstGeom prst="rect">
            <a:avLst/>
          </a:prstGeom>
          <a:noFill/>
          <a:ln w="9525">
            <a:noFill/>
          </a:ln>
        </p:spPr>
        <p:txBody>
          <a:bodyPr wrap="square">
            <a:spAutoFit/>
          </a:bodyPr>
          <a:lstStyle/>
          <a:p>
            <a:pPr indent="0" algn="ctr"/>
            <a:r>
              <a:rPr lang="zh-CN" sz="2800" b="0">
                <a:latin typeface="微软雅黑" panose="020B0503020204020204" charset="-122"/>
                <a:ea typeface="微软雅黑" panose="020B0503020204020204" charset="-122"/>
                <a:cs typeface="微软雅黑" panose="020B0503020204020204" charset="-122"/>
              </a:rPr>
              <a:t>低压电路故障</a:t>
            </a:r>
            <a:endParaRPr lang="zh-CN" sz="2800" b="0">
              <a:latin typeface="微软雅黑" panose="020B0503020204020204" charset="-122"/>
              <a:ea typeface="微软雅黑" panose="020B0503020204020204" charset="-122"/>
              <a:cs typeface="微软雅黑" panose="020B0503020204020204" charset="-122"/>
            </a:endParaRPr>
          </a:p>
        </p:txBody>
      </p:sp>
      <p:sp>
        <p:nvSpPr>
          <p:cNvPr id="75" name="文本框 74"/>
          <p:cNvSpPr txBox="1"/>
          <p:nvPr/>
        </p:nvSpPr>
        <p:spPr>
          <a:xfrm>
            <a:off x="5831205" y="4243705"/>
            <a:ext cx="2477135" cy="521970"/>
          </a:xfrm>
          <a:prstGeom prst="rect">
            <a:avLst/>
          </a:prstGeom>
          <a:noFill/>
          <a:ln w="9525">
            <a:noFill/>
          </a:ln>
        </p:spPr>
        <p:txBody>
          <a:bodyPr wrap="square">
            <a:spAutoFit/>
          </a:bodyPr>
          <a:lstStyle/>
          <a:p>
            <a:pPr indent="0" algn="ctr"/>
            <a:r>
              <a:rPr lang="zh-CN" sz="2800" b="0">
                <a:latin typeface="微软雅黑" panose="020B0503020204020204" charset="-122"/>
                <a:ea typeface="微软雅黑" panose="020B0503020204020204" charset="-122"/>
                <a:cs typeface="微软雅黑" panose="020B0503020204020204" charset="-122"/>
              </a:rPr>
              <a:t>高压电路故障</a:t>
            </a:r>
            <a:endParaRPr lang="zh-CN"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80">
                                          <p:stCondLst>
                                            <p:cond delay="0"/>
                                          </p:stCondLst>
                                        </p:cTn>
                                        <p:tgtEl>
                                          <p:spTgt spid="34"/>
                                        </p:tgtEl>
                                      </p:cBhvr>
                                    </p:animEffect>
                                    <p:anim calcmode="lin" valueType="num">
                                      <p:cBhvr>
                                        <p:cTn id="26"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31" dur="26">
                                          <p:stCondLst>
                                            <p:cond delay="650"/>
                                          </p:stCondLst>
                                        </p:cTn>
                                        <p:tgtEl>
                                          <p:spTgt spid="34"/>
                                        </p:tgtEl>
                                      </p:cBhvr>
                                      <p:to x="100000" y="60000"/>
                                    </p:animScale>
                                    <p:animScale>
                                      <p:cBhvr>
                                        <p:cTn id="32" dur="166" decel="50000">
                                          <p:stCondLst>
                                            <p:cond delay="676"/>
                                          </p:stCondLst>
                                        </p:cTn>
                                        <p:tgtEl>
                                          <p:spTgt spid="34"/>
                                        </p:tgtEl>
                                      </p:cBhvr>
                                      <p:to x="100000" y="100000"/>
                                    </p:animScale>
                                    <p:animScale>
                                      <p:cBhvr>
                                        <p:cTn id="33" dur="26">
                                          <p:stCondLst>
                                            <p:cond delay="1312"/>
                                          </p:stCondLst>
                                        </p:cTn>
                                        <p:tgtEl>
                                          <p:spTgt spid="34"/>
                                        </p:tgtEl>
                                      </p:cBhvr>
                                      <p:to x="100000" y="80000"/>
                                    </p:animScale>
                                    <p:animScale>
                                      <p:cBhvr>
                                        <p:cTn id="34" dur="166" decel="50000">
                                          <p:stCondLst>
                                            <p:cond delay="1338"/>
                                          </p:stCondLst>
                                        </p:cTn>
                                        <p:tgtEl>
                                          <p:spTgt spid="34"/>
                                        </p:tgtEl>
                                      </p:cBhvr>
                                      <p:to x="100000" y="100000"/>
                                    </p:animScale>
                                    <p:animScale>
                                      <p:cBhvr>
                                        <p:cTn id="35" dur="26">
                                          <p:stCondLst>
                                            <p:cond delay="1642"/>
                                          </p:stCondLst>
                                        </p:cTn>
                                        <p:tgtEl>
                                          <p:spTgt spid="34"/>
                                        </p:tgtEl>
                                      </p:cBhvr>
                                      <p:to x="100000" y="90000"/>
                                    </p:animScale>
                                    <p:animScale>
                                      <p:cBhvr>
                                        <p:cTn id="36" dur="166" decel="50000">
                                          <p:stCondLst>
                                            <p:cond delay="1668"/>
                                          </p:stCondLst>
                                        </p:cTn>
                                        <p:tgtEl>
                                          <p:spTgt spid="34"/>
                                        </p:tgtEl>
                                      </p:cBhvr>
                                      <p:to x="100000" y="100000"/>
                                    </p:animScale>
                                    <p:animScale>
                                      <p:cBhvr>
                                        <p:cTn id="37" dur="26">
                                          <p:stCondLst>
                                            <p:cond delay="1808"/>
                                          </p:stCondLst>
                                        </p:cTn>
                                        <p:tgtEl>
                                          <p:spTgt spid="34"/>
                                        </p:tgtEl>
                                      </p:cBhvr>
                                      <p:to x="100000" y="95000"/>
                                    </p:animScale>
                                    <p:animScale>
                                      <p:cBhvr>
                                        <p:cTn id="38" dur="166" decel="50000">
                                          <p:stCondLst>
                                            <p:cond delay="1834"/>
                                          </p:stCondLst>
                                        </p:cTn>
                                        <p:tgtEl>
                                          <p:spTgt spid="3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115714"/>
                                        </p:tgtEl>
                                        <p:attrNameLst>
                                          <p:attrName>style.visibility</p:attrName>
                                        </p:attrNameLst>
                                      </p:cBhvr>
                                      <p:to>
                                        <p:strVal val="visible"/>
                                      </p:to>
                                    </p:set>
                                    <p:anim calcmode="lin" valueType="num">
                                      <p:cBhvr>
                                        <p:cTn id="43" dur="500" fill="hold"/>
                                        <p:tgtEl>
                                          <p:spTgt spid="115714"/>
                                        </p:tgtEl>
                                        <p:attrNameLst>
                                          <p:attrName>ppt_w</p:attrName>
                                        </p:attrNameLst>
                                      </p:cBhvr>
                                      <p:tavLst>
                                        <p:tav tm="0">
                                          <p:val>
                                            <p:fltVal val="0"/>
                                          </p:val>
                                        </p:tav>
                                        <p:tav tm="100000">
                                          <p:val>
                                            <p:strVal val="#ppt_w"/>
                                          </p:val>
                                        </p:tav>
                                      </p:tavLst>
                                    </p:anim>
                                    <p:anim calcmode="lin" valueType="num">
                                      <p:cBhvr>
                                        <p:cTn id="44"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wipe(left)">
                                      <p:cBhvr>
                                        <p:cTn id="49" dur="500"/>
                                        <p:tgtEl>
                                          <p:spTgt spid="10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5714" grpId="0" bldLvl="0" animBg="1"/>
      <p:bldP spid="100" grpId="0"/>
      <p:bldP spid="75"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3903" y="439103"/>
            <a:ext cx="7416800" cy="737235"/>
          </a:xfrm>
          <a:prstGeom prst="rect">
            <a:avLst/>
          </a:prstGeom>
          <a:noFill/>
          <a:ln w="9525">
            <a:noFill/>
          </a:ln>
        </p:spPr>
        <p:txBody>
          <a:bodyPr>
            <a:spAutoFit/>
          </a:bodyPr>
          <a:lstStyle/>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案例分析</a:t>
            </a:r>
            <a:endParaRPr lang="en-US" altLang="zh-CN" sz="2800" b="1" dirty="0">
              <a:latin typeface="微软雅黑" panose="020B0503020204020204" charset="-122"/>
              <a:ea typeface="微软雅黑" panose="020B0503020204020204" charset="-122"/>
              <a:cs typeface="微软雅黑" panose="020B0503020204020204" charset="-122"/>
            </a:endParaRPr>
          </a:p>
        </p:txBody>
      </p:sp>
      <p:sp>
        <p:nvSpPr>
          <p:cNvPr id="115714" name="等腰三角形 9"/>
          <p:cNvSpPr/>
          <p:nvPr/>
        </p:nvSpPr>
        <p:spPr>
          <a:xfrm rot="16200000" flipH="1" flipV="1">
            <a:off x="2148205" y="3025140"/>
            <a:ext cx="3771265" cy="954405"/>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0" name="文本框 99"/>
          <p:cNvSpPr txBox="1"/>
          <p:nvPr/>
        </p:nvSpPr>
        <p:spPr>
          <a:xfrm>
            <a:off x="1220470" y="3241675"/>
            <a:ext cx="2476500" cy="521970"/>
          </a:xfrm>
          <a:prstGeom prst="rect">
            <a:avLst/>
          </a:prstGeom>
          <a:noFill/>
          <a:ln w="9525">
            <a:noFill/>
          </a:ln>
        </p:spPr>
        <p:txBody>
          <a:bodyPr wrap="square">
            <a:spAutoFit/>
          </a:bodyPr>
          <a:lstStyle/>
          <a:p>
            <a:pPr indent="0" algn="ctr"/>
            <a:r>
              <a:rPr lang="zh-CN" sz="2800" b="0">
                <a:latin typeface="微软雅黑" panose="020B0503020204020204" charset="-122"/>
                <a:ea typeface="微软雅黑" panose="020B0503020204020204" charset="-122"/>
                <a:cs typeface="微软雅黑" panose="020B0503020204020204" charset="-122"/>
              </a:rPr>
              <a:t>低压电路故障</a:t>
            </a:r>
            <a:endParaRPr lang="zh-CN" sz="2800" b="0">
              <a:latin typeface="微软雅黑" panose="020B0503020204020204" charset="-122"/>
              <a:ea typeface="微软雅黑" panose="020B0503020204020204" charset="-122"/>
              <a:cs typeface="微软雅黑" panose="020B0503020204020204" charset="-122"/>
            </a:endParaRPr>
          </a:p>
        </p:txBody>
      </p:sp>
      <p:sp>
        <p:nvSpPr>
          <p:cNvPr id="78" name="圆角矩形标注 77"/>
          <p:cNvSpPr/>
          <p:nvPr/>
        </p:nvSpPr>
        <p:spPr>
          <a:xfrm>
            <a:off x="9507855" y="2012315"/>
            <a:ext cx="1998345" cy="2442845"/>
          </a:xfrm>
          <a:prstGeom prst="wedgeRoundRectCallout">
            <a:avLst>
              <a:gd name="adj1" fmla="val -79774"/>
              <a:gd name="adj2" fmla="val -21354"/>
              <a:gd name="adj3" fmla="val 16667"/>
            </a:avLst>
          </a:prstGeom>
          <a:noFill/>
          <a:ln w="28575" cap="flat" cmpd="sng">
            <a:solidFill>
              <a:srgbClr val="00B050"/>
            </a:solidFill>
            <a:prstDash val="solid"/>
            <a:miter/>
            <a:headEnd type="none" w="med" len="med"/>
            <a:tailEnd type="none" w="med" len="med"/>
          </a:ln>
        </p:spPr>
        <p:txBody>
          <a:bodyPr lIns="0" rIns="0"/>
          <a:lstStyle/>
          <a:p>
            <a:pPr algn="l">
              <a:lnSpc>
                <a:spcPct val="150000"/>
              </a:lnSpc>
            </a:pPr>
            <a:r>
              <a:rPr sz="2000" spc="300" dirty="0">
                <a:uFillTx/>
                <a:latin typeface="微软雅黑" panose="020B0503020204020204" charset="-122"/>
                <a:ea typeface="微软雅黑" panose="020B0503020204020204" charset="-122"/>
              </a:rPr>
              <a:t>大多采用</a:t>
            </a:r>
            <a:r>
              <a:rPr sz="2000" b="1" spc="300" dirty="0">
                <a:uFillTx/>
                <a:latin typeface="微软雅黑" panose="020B0503020204020204" charset="-122"/>
                <a:ea typeface="微软雅黑" panose="020B0503020204020204" charset="-122"/>
              </a:rPr>
              <a:t>电流表或电压表逐线检查</a:t>
            </a:r>
            <a:r>
              <a:rPr sz="2000" spc="300" dirty="0">
                <a:uFillTx/>
                <a:latin typeface="微软雅黑" panose="020B0503020204020204" charset="-122"/>
                <a:ea typeface="微软雅黑" panose="020B0503020204020204" charset="-122"/>
              </a:rPr>
              <a:t>来排除故障点</a:t>
            </a:r>
            <a:endParaRPr sz="2000" spc="300" dirty="0">
              <a:uFillTx/>
              <a:latin typeface="微软雅黑" panose="020B0503020204020204" charset="-122"/>
              <a:ea typeface="微软雅黑" panose="020B0503020204020204" charset="-122"/>
            </a:endParaRPr>
          </a:p>
        </p:txBody>
      </p:sp>
      <p:sp>
        <p:nvSpPr>
          <p:cNvPr id="3" name="文本框 2"/>
          <p:cNvSpPr txBox="1"/>
          <p:nvPr/>
        </p:nvSpPr>
        <p:spPr>
          <a:xfrm>
            <a:off x="4792345" y="1532890"/>
            <a:ext cx="260032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蓄电池存电不足</a:t>
            </a:r>
            <a:endParaRPr lang="zh-CN" sz="22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792345" y="2157095"/>
            <a:ext cx="296735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线路连接不良或错乱</a:t>
            </a:r>
            <a:endParaRPr lang="zh-CN" sz="22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792345" y="2780665"/>
            <a:ext cx="272224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蓄电池搭铁不良</a:t>
            </a:r>
            <a:endParaRPr lang="zh-CN" sz="22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792345" y="3440430"/>
            <a:ext cx="471614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点火线圈或曲轴位置传感器损坏</a:t>
            </a:r>
            <a:endParaRPr lang="zh-CN" sz="22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792345" y="4147820"/>
            <a:ext cx="358076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点火开关损坏或接线不良</a:t>
            </a:r>
            <a:endParaRPr lang="zh-CN" sz="22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792345" y="4794885"/>
            <a:ext cx="385635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点火模块损坏或接线不良</a:t>
            </a:r>
            <a:endParaRPr lang="zh-CN" sz="22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15714"/>
                                        </p:tgtEl>
                                        <p:attrNameLst>
                                          <p:attrName>style.visibility</p:attrName>
                                        </p:attrNameLst>
                                      </p:cBhvr>
                                      <p:to>
                                        <p:strVal val="visible"/>
                                      </p:to>
                                    </p:set>
                                    <p:anim calcmode="lin" valueType="num">
                                      <p:cBhvr>
                                        <p:cTn id="25" dur="500" fill="hold"/>
                                        <p:tgtEl>
                                          <p:spTgt spid="115714"/>
                                        </p:tgtEl>
                                        <p:attrNameLst>
                                          <p:attrName>ppt_w</p:attrName>
                                        </p:attrNameLst>
                                      </p:cBhvr>
                                      <p:tavLst>
                                        <p:tav tm="0">
                                          <p:val>
                                            <p:fltVal val="0"/>
                                          </p:val>
                                        </p:tav>
                                        <p:tav tm="100000">
                                          <p:val>
                                            <p:strVal val="#ppt_w"/>
                                          </p:val>
                                        </p:tav>
                                      </p:tavLst>
                                    </p:anim>
                                    <p:anim calcmode="lin" valueType="num">
                                      <p:cBhvr>
                                        <p:cTn id="2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3"/>
                                        </p:tgtEl>
                                        <p:attrNameLst>
                                          <p:attrName>style.visibility</p:attrName>
                                        </p:attrNameLst>
                                      </p:cBhvr>
                                      <p:to>
                                        <p:strVal val="visible"/>
                                      </p:to>
                                    </p:set>
                                    <p:anim calcmode="discrete" valueType="clr">
                                      <p:cBhvr override="childStyle">
                                        <p:cTn id="3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gtEl>
                                        <p:attrNameLst>
                                          <p:attrName>fillcolor</p:attrName>
                                        </p:attrNameLst>
                                      </p:cBhvr>
                                      <p:tavLst>
                                        <p:tav tm="0">
                                          <p:val>
                                            <p:clrVal>
                                              <a:schemeClr val="accent2"/>
                                            </p:clrVal>
                                          </p:val>
                                        </p:tav>
                                        <p:tav tm="50000">
                                          <p:val>
                                            <p:clrVal>
                                              <a:schemeClr val="hlink"/>
                                            </p:clrVal>
                                          </p:val>
                                        </p:tav>
                                      </p:tavLst>
                                    </p:anim>
                                    <p:set>
                                      <p:cBhvr>
                                        <p:cTn id="33" dur="80"/>
                                        <p:tgtEl>
                                          <p:spTgt spid="3"/>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5"/>
                                        </p:tgtEl>
                                        <p:attrNameLst>
                                          <p:attrName>style.visibility</p:attrName>
                                        </p:attrNameLst>
                                      </p:cBhvr>
                                      <p:to>
                                        <p:strVal val="visible"/>
                                      </p:to>
                                    </p:set>
                                    <p:anim calcmode="discrete" valueType="clr">
                                      <p:cBhvr override="childStyle">
                                        <p:cTn id="3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5"/>
                                        </p:tgtEl>
                                        <p:attrNameLst>
                                          <p:attrName>fillcolor</p:attrName>
                                        </p:attrNameLst>
                                      </p:cBhvr>
                                      <p:tavLst>
                                        <p:tav tm="0">
                                          <p:val>
                                            <p:clrVal>
                                              <a:schemeClr val="accent2"/>
                                            </p:clrVal>
                                          </p:val>
                                        </p:tav>
                                        <p:tav tm="50000">
                                          <p:val>
                                            <p:clrVal>
                                              <a:schemeClr val="hlink"/>
                                            </p:clrVal>
                                          </p:val>
                                        </p:tav>
                                      </p:tavLst>
                                    </p:anim>
                                    <p:set>
                                      <p:cBhvr>
                                        <p:cTn id="40" dur="80"/>
                                        <p:tgtEl>
                                          <p:spTgt spid="5"/>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6"/>
                                        </p:tgtEl>
                                        <p:attrNameLst>
                                          <p:attrName>style.visibility</p:attrName>
                                        </p:attrNameLst>
                                      </p:cBhvr>
                                      <p:to>
                                        <p:strVal val="visible"/>
                                      </p:to>
                                    </p:set>
                                    <p:anim calcmode="discrete" valueType="clr">
                                      <p:cBhvr override="childStyle">
                                        <p:cTn id="45"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6"/>
                                        </p:tgtEl>
                                        <p:attrNameLst>
                                          <p:attrName>fillcolor</p:attrName>
                                        </p:attrNameLst>
                                      </p:cBhvr>
                                      <p:tavLst>
                                        <p:tav tm="0">
                                          <p:val>
                                            <p:clrVal>
                                              <a:schemeClr val="accent2"/>
                                            </p:clrVal>
                                          </p:val>
                                        </p:tav>
                                        <p:tav tm="50000">
                                          <p:val>
                                            <p:clrVal>
                                              <a:schemeClr val="hlink"/>
                                            </p:clrVal>
                                          </p:val>
                                        </p:tav>
                                      </p:tavLst>
                                    </p:anim>
                                    <p:set>
                                      <p:cBhvr>
                                        <p:cTn id="47" dur="80"/>
                                        <p:tgtEl>
                                          <p:spTgt spid="6"/>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7"/>
                                        </p:tgtEl>
                                        <p:attrNameLst>
                                          <p:attrName>style.visibility</p:attrName>
                                        </p:attrNameLst>
                                      </p:cBhvr>
                                      <p:to>
                                        <p:strVal val="visible"/>
                                      </p:to>
                                    </p:set>
                                    <p:anim calcmode="discrete" valueType="clr">
                                      <p:cBhvr override="childStyle">
                                        <p:cTn id="52"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7"/>
                                        </p:tgtEl>
                                        <p:attrNameLst>
                                          <p:attrName>fillcolor</p:attrName>
                                        </p:attrNameLst>
                                      </p:cBhvr>
                                      <p:tavLst>
                                        <p:tav tm="0">
                                          <p:val>
                                            <p:clrVal>
                                              <a:schemeClr val="accent2"/>
                                            </p:clrVal>
                                          </p:val>
                                        </p:tav>
                                        <p:tav tm="50000">
                                          <p:val>
                                            <p:clrVal>
                                              <a:schemeClr val="hlink"/>
                                            </p:clrVal>
                                          </p:val>
                                        </p:tav>
                                      </p:tavLst>
                                    </p:anim>
                                    <p:set>
                                      <p:cBhvr>
                                        <p:cTn id="54" dur="80"/>
                                        <p:tgtEl>
                                          <p:spTgt spid="7"/>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13"/>
                                        </p:tgtEl>
                                        <p:attrNameLst>
                                          <p:attrName>style.visibility</p:attrName>
                                        </p:attrNameLst>
                                      </p:cBhvr>
                                      <p:to>
                                        <p:strVal val="visible"/>
                                      </p:to>
                                    </p:set>
                                    <p:anim calcmode="discrete" valueType="clr">
                                      <p:cBhvr override="childStyle">
                                        <p:cTn id="59"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13"/>
                                        </p:tgtEl>
                                        <p:attrNameLst>
                                          <p:attrName>fillcolor</p:attrName>
                                        </p:attrNameLst>
                                      </p:cBhvr>
                                      <p:tavLst>
                                        <p:tav tm="0">
                                          <p:val>
                                            <p:clrVal>
                                              <a:schemeClr val="accent2"/>
                                            </p:clrVal>
                                          </p:val>
                                        </p:tav>
                                        <p:tav tm="50000">
                                          <p:val>
                                            <p:clrVal>
                                              <a:schemeClr val="hlink"/>
                                            </p:clrVal>
                                          </p:val>
                                        </p:tav>
                                      </p:tavLst>
                                    </p:anim>
                                    <p:set>
                                      <p:cBhvr>
                                        <p:cTn id="61" dur="80"/>
                                        <p:tgtEl>
                                          <p:spTgt spid="13"/>
                                        </p:tgtEl>
                                        <p:attrNameLst>
                                          <p:attrName>fill.type</p:attrName>
                                        </p:attrNameLst>
                                      </p:cBhvr>
                                      <p:to>
                                        <p:strVal val="solid"/>
                                      </p:to>
                                    </p:set>
                                  </p:childTnLst>
                                </p:cTn>
                              </p:par>
                            </p:childTnLst>
                          </p:cTn>
                        </p:par>
                      </p:childTnLst>
                    </p:cTn>
                  </p:par>
                  <p:par>
                    <p:cTn id="62" fill="hold">
                      <p:stCondLst>
                        <p:cond delay="indefinite"/>
                      </p:stCondLst>
                      <p:childTnLst>
                        <p:par>
                          <p:cTn id="63" fill="hold">
                            <p:stCondLst>
                              <p:cond delay="0"/>
                            </p:stCondLst>
                            <p:childTnLst>
                              <p:par>
                                <p:cTn id="64" presetID="27" presetClass="entr" presetSubtype="0" fill="hold" grpId="0" nodeType="clickEffect">
                                  <p:stCondLst>
                                    <p:cond delay="0"/>
                                  </p:stCondLst>
                                  <p:iterate type="lt">
                                    <p:tmPct val="50000"/>
                                  </p:iterate>
                                  <p:childTnLst>
                                    <p:set>
                                      <p:cBhvr>
                                        <p:cTn id="65" dur="1" fill="hold">
                                          <p:stCondLst>
                                            <p:cond delay="0"/>
                                          </p:stCondLst>
                                        </p:cTn>
                                        <p:tgtEl>
                                          <p:spTgt spid="14"/>
                                        </p:tgtEl>
                                        <p:attrNameLst>
                                          <p:attrName>style.visibility</p:attrName>
                                        </p:attrNameLst>
                                      </p:cBhvr>
                                      <p:to>
                                        <p:strVal val="visible"/>
                                      </p:to>
                                    </p:set>
                                    <p:anim calcmode="discrete" valueType="clr">
                                      <p:cBhvr override="childStyle">
                                        <p:cTn id="6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14"/>
                                        </p:tgtEl>
                                        <p:attrNameLst>
                                          <p:attrName>fillcolor</p:attrName>
                                        </p:attrNameLst>
                                      </p:cBhvr>
                                      <p:tavLst>
                                        <p:tav tm="0">
                                          <p:val>
                                            <p:clrVal>
                                              <a:schemeClr val="accent2"/>
                                            </p:clrVal>
                                          </p:val>
                                        </p:tav>
                                        <p:tav tm="50000">
                                          <p:val>
                                            <p:clrVal>
                                              <a:schemeClr val="hlink"/>
                                            </p:clrVal>
                                          </p:val>
                                        </p:tav>
                                      </p:tavLst>
                                    </p:anim>
                                    <p:set>
                                      <p:cBhvr>
                                        <p:cTn id="68" dur="80"/>
                                        <p:tgtEl>
                                          <p:spTgt spid="14"/>
                                        </p:tgtEl>
                                        <p:attrNameLst>
                                          <p:attrName>fill.type</p:attrName>
                                        </p:attrNameLst>
                                      </p:cBhvr>
                                      <p:to>
                                        <p:strVal val="solid"/>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78" grpId="0" bldLvl="0" animBg="1"/>
      <p:bldP spid="100" grpId="0"/>
      <p:bldP spid="3" grpId="0"/>
      <p:bldP spid="5" grpId="0"/>
      <p:bldP spid="6" grpId="0"/>
      <p:bldP spid="7"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3903" y="439103"/>
            <a:ext cx="7416800" cy="737235"/>
          </a:xfrm>
          <a:prstGeom prst="rect">
            <a:avLst/>
          </a:prstGeom>
          <a:noFill/>
          <a:ln w="9525">
            <a:noFill/>
          </a:ln>
        </p:spPr>
        <p:txBody>
          <a:bodyPr>
            <a:spAutoFit/>
          </a:bodyPr>
          <a:lstStyle/>
          <a:p>
            <a:pPr fontAlgn="auto">
              <a:lnSpc>
                <a:spcPct val="150000"/>
              </a:lnSpc>
            </a:pPr>
            <a:r>
              <a:rPr lang="zh-CN" altLang="zh-CN" sz="2800" b="1" dirty="0">
                <a:latin typeface="微软雅黑" panose="020B0503020204020204" charset="-122"/>
                <a:ea typeface="微软雅黑" panose="020B0503020204020204" charset="-122"/>
                <a:cs typeface="微软雅黑" panose="020B0503020204020204" charset="-122"/>
              </a:rPr>
              <a:t>案例分析</a:t>
            </a:r>
            <a:endParaRPr lang="en-US" altLang="zh-CN" sz="2800" b="1" dirty="0">
              <a:latin typeface="微软雅黑" panose="020B0503020204020204" charset="-122"/>
              <a:ea typeface="微软雅黑" panose="020B0503020204020204" charset="-122"/>
              <a:cs typeface="微软雅黑" panose="020B0503020204020204" charset="-122"/>
            </a:endParaRPr>
          </a:p>
        </p:txBody>
      </p:sp>
      <p:sp>
        <p:nvSpPr>
          <p:cNvPr id="115714" name="等腰三角形 9"/>
          <p:cNvSpPr/>
          <p:nvPr/>
        </p:nvSpPr>
        <p:spPr>
          <a:xfrm rot="16200000" flipH="1" flipV="1">
            <a:off x="1794510" y="3086100"/>
            <a:ext cx="3771265" cy="954405"/>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0" name="文本框 99"/>
          <p:cNvSpPr txBox="1"/>
          <p:nvPr/>
        </p:nvSpPr>
        <p:spPr>
          <a:xfrm>
            <a:off x="1035685" y="3168015"/>
            <a:ext cx="2476500" cy="521970"/>
          </a:xfrm>
          <a:prstGeom prst="rect">
            <a:avLst/>
          </a:prstGeom>
          <a:noFill/>
          <a:ln w="9525">
            <a:noFill/>
          </a:ln>
        </p:spPr>
        <p:txBody>
          <a:bodyPr wrap="square">
            <a:spAutoFit/>
          </a:bodyPr>
          <a:lstStyle/>
          <a:p>
            <a:pPr indent="0" algn="ctr"/>
            <a:r>
              <a:rPr lang="zh-CN" sz="2800" b="0">
                <a:latin typeface="微软雅黑" panose="020B0503020204020204" charset="-122"/>
                <a:ea typeface="微软雅黑" panose="020B0503020204020204" charset="-122"/>
                <a:cs typeface="微软雅黑" panose="020B0503020204020204" charset="-122"/>
              </a:rPr>
              <a:t>高压电路故障</a:t>
            </a:r>
            <a:endParaRPr lang="zh-CN" sz="2800" b="0">
              <a:latin typeface="微软雅黑" panose="020B0503020204020204" charset="-122"/>
              <a:ea typeface="微软雅黑" panose="020B0503020204020204" charset="-122"/>
              <a:cs typeface="微软雅黑" panose="020B0503020204020204" charset="-122"/>
            </a:endParaRPr>
          </a:p>
        </p:txBody>
      </p:sp>
      <p:sp>
        <p:nvSpPr>
          <p:cNvPr id="78" name="圆角矩形标注 77"/>
          <p:cNvSpPr/>
          <p:nvPr/>
        </p:nvSpPr>
        <p:spPr>
          <a:xfrm>
            <a:off x="8858250" y="1532890"/>
            <a:ext cx="2687320" cy="3640455"/>
          </a:xfrm>
          <a:prstGeom prst="wedgeRoundRectCallout">
            <a:avLst>
              <a:gd name="adj1" fmla="val -73688"/>
              <a:gd name="adj2" fmla="val -17887"/>
              <a:gd name="adj3" fmla="val 16667"/>
            </a:avLst>
          </a:prstGeom>
          <a:noFill/>
          <a:ln w="28575" cap="flat" cmpd="sng">
            <a:solidFill>
              <a:srgbClr val="00B050"/>
            </a:solidFill>
            <a:prstDash val="solid"/>
            <a:miter/>
            <a:headEnd type="none" w="med" len="med"/>
            <a:tailEnd type="none" w="med" len="med"/>
          </a:ln>
        </p:spPr>
        <p:txBody>
          <a:bodyPr lIns="0" rIns="0"/>
          <a:lstStyle/>
          <a:p>
            <a:pPr algn="l">
              <a:lnSpc>
                <a:spcPct val="150000"/>
              </a:lnSpc>
            </a:pPr>
            <a:r>
              <a:rPr sz="2000" spc="300" dirty="0">
                <a:uFillTx/>
                <a:latin typeface="微软雅黑" panose="020B0503020204020204" charset="-122"/>
                <a:ea typeface="微软雅黑" panose="020B0503020204020204" charset="-122"/>
              </a:rPr>
              <a:t>大多采用</a:t>
            </a:r>
            <a:r>
              <a:rPr sz="2000" b="1" spc="300" dirty="0">
                <a:uFillTx/>
                <a:latin typeface="微软雅黑" panose="020B0503020204020204" charset="-122"/>
                <a:ea typeface="微软雅黑" panose="020B0503020204020204" charset="-122"/>
              </a:rPr>
              <a:t>高压试火法</a:t>
            </a:r>
            <a:r>
              <a:rPr sz="2000" spc="300" dirty="0">
                <a:uFillTx/>
                <a:latin typeface="微软雅黑" panose="020B0503020204020204" charset="-122"/>
                <a:ea typeface="微软雅黑" panose="020B0503020204020204" charset="-122"/>
              </a:rPr>
              <a:t>，某缸高压线拔下，插好火花塞，起动发动机试火。有火花且火花强烈，说明点火系工作正常</a:t>
            </a:r>
            <a:r>
              <a:rPr lang="zh-CN" sz="2000" spc="300" dirty="0">
                <a:uFillTx/>
                <a:latin typeface="微软雅黑" panose="020B0503020204020204" charset="-122"/>
                <a:ea typeface="微软雅黑" panose="020B0503020204020204" charset="-122"/>
              </a:rPr>
              <a:t>。</a:t>
            </a:r>
            <a:endParaRPr lang="zh-CN" sz="2000" spc="300" dirty="0">
              <a:uFillTx/>
              <a:latin typeface="微软雅黑" panose="020B0503020204020204" charset="-122"/>
              <a:ea typeface="微软雅黑" panose="020B0503020204020204" charset="-122"/>
            </a:endParaRPr>
          </a:p>
        </p:txBody>
      </p:sp>
      <p:sp>
        <p:nvSpPr>
          <p:cNvPr id="3" name="文本框 2"/>
          <p:cNvSpPr txBox="1"/>
          <p:nvPr/>
        </p:nvSpPr>
        <p:spPr>
          <a:xfrm>
            <a:off x="4438650" y="1593850"/>
            <a:ext cx="284543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高压线脱落或漏电</a:t>
            </a:r>
            <a:endParaRPr lang="zh-CN" sz="22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38650" y="2218055"/>
            <a:ext cx="296735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点火线圈破裂击穿</a:t>
            </a:r>
            <a:endParaRPr lang="zh-CN" sz="22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438650" y="2841625"/>
            <a:ext cx="3721100"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点火线圈损坏或接线脱落</a:t>
            </a:r>
            <a:endParaRPr lang="zh-CN" sz="22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438650" y="3501390"/>
            <a:ext cx="471614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火花塞电极间隙过大或过小</a:t>
            </a:r>
            <a:endParaRPr lang="zh-CN" sz="22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438650" y="4208780"/>
            <a:ext cx="358076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火花塞积炭过多</a:t>
            </a:r>
            <a:endParaRPr lang="zh-CN" sz="22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438650" y="4855845"/>
            <a:ext cx="3856355" cy="429895"/>
          </a:xfrm>
          <a:prstGeom prst="rect">
            <a:avLst/>
          </a:prstGeom>
          <a:noFill/>
          <a:ln w="9525">
            <a:noFill/>
          </a:ln>
        </p:spPr>
        <p:txBody>
          <a:bodyPr wrap="square">
            <a:spAutoFit/>
          </a:bodyPr>
          <a:p>
            <a:pPr indent="0"/>
            <a:r>
              <a:rPr lang="zh-CN" sz="2200" spc="300" dirty="0">
                <a:uFillTx/>
                <a:latin typeface="微软雅黑" panose="020B0503020204020204" charset="-122"/>
                <a:ea typeface="微软雅黑" panose="020B0503020204020204" charset="-122"/>
                <a:sym typeface="+mn-ea"/>
              </a:rPr>
              <a:t>●</a:t>
            </a:r>
            <a:r>
              <a:rPr lang="zh-CN" sz="2200" b="0">
                <a:latin typeface="微软雅黑" panose="020B0503020204020204" charset="-122"/>
                <a:ea typeface="微软雅黑" panose="020B0503020204020204" charset="-122"/>
                <a:cs typeface="微软雅黑" panose="020B0503020204020204" charset="-122"/>
              </a:rPr>
              <a:t>火花塞绝缘体损坏</a:t>
            </a:r>
            <a:endParaRPr lang="zh-CN" sz="22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15714"/>
                                        </p:tgtEl>
                                        <p:attrNameLst>
                                          <p:attrName>style.visibility</p:attrName>
                                        </p:attrNameLst>
                                      </p:cBhvr>
                                      <p:to>
                                        <p:strVal val="visible"/>
                                      </p:to>
                                    </p:set>
                                    <p:anim calcmode="lin" valueType="num">
                                      <p:cBhvr>
                                        <p:cTn id="25" dur="500" fill="hold"/>
                                        <p:tgtEl>
                                          <p:spTgt spid="115714"/>
                                        </p:tgtEl>
                                        <p:attrNameLst>
                                          <p:attrName>ppt_w</p:attrName>
                                        </p:attrNameLst>
                                      </p:cBhvr>
                                      <p:tavLst>
                                        <p:tav tm="0">
                                          <p:val>
                                            <p:fltVal val="0"/>
                                          </p:val>
                                        </p:tav>
                                        <p:tav tm="100000">
                                          <p:val>
                                            <p:strVal val="#ppt_w"/>
                                          </p:val>
                                        </p:tav>
                                      </p:tavLst>
                                    </p:anim>
                                    <p:anim calcmode="lin" valueType="num">
                                      <p:cBhvr>
                                        <p:cTn id="2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3"/>
                                        </p:tgtEl>
                                        <p:attrNameLst>
                                          <p:attrName>style.visibility</p:attrName>
                                        </p:attrNameLst>
                                      </p:cBhvr>
                                      <p:to>
                                        <p:strVal val="visible"/>
                                      </p:to>
                                    </p:set>
                                    <p:anim calcmode="discrete" valueType="clr">
                                      <p:cBhvr override="childStyle">
                                        <p:cTn id="3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gtEl>
                                        <p:attrNameLst>
                                          <p:attrName>fillcolor</p:attrName>
                                        </p:attrNameLst>
                                      </p:cBhvr>
                                      <p:tavLst>
                                        <p:tav tm="0">
                                          <p:val>
                                            <p:clrVal>
                                              <a:schemeClr val="accent2"/>
                                            </p:clrVal>
                                          </p:val>
                                        </p:tav>
                                        <p:tav tm="50000">
                                          <p:val>
                                            <p:clrVal>
                                              <a:schemeClr val="hlink"/>
                                            </p:clrVal>
                                          </p:val>
                                        </p:tav>
                                      </p:tavLst>
                                    </p:anim>
                                    <p:set>
                                      <p:cBhvr>
                                        <p:cTn id="33" dur="80"/>
                                        <p:tgtEl>
                                          <p:spTgt spid="3"/>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5"/>
                                        </p:tgtEl>
                                        <p:attrNameLst>
                                          <p:attrName>style.visibility</p:attrName>
                                        </p:attrNameLst>
                                      </p:cBhvr>
                                      <p:to>
                                        <p:strVal val="visible"/>
                                      </p:to>
                                    </p:set>
                                    <p:anim calcmode="discrete" valueType="clr">
                                      <p:cBhvr override="childStyle">
                                        <p:cTn id="3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5"/>
                                        </p:tgtEl>
                                        <p:attrNameLst>
                                          <p:attrName>fillcolor</p:attrName>
                                        </p:attrNameLst>
                                      </p:cBhvr>
                                      <p:tavLst>
                                        <p:tav tm="0">
                                          <p:val>
                                            <p:clrVal>
                                              <a:schemeClr val="accent2"/>
                                            </p:clrVal>
                                          </p:val>
                                        </p:tav>
                                        <p:tav tm="50000">
                                          <p:val>
                                            <p:clrVal>
                                              <a:schemeClr val="hlink"/>
                                            </p:clrVal>
                                          </p:val>
                                        </p:tav>
                                      </p:tavLst>
                                    </p:anim>
                                    <p:set>
                                      <p:cBhvr>
                                        <p:cTn id="40" dur="80"/>
                                        <p:tgtEl>
                                          <p:spTgt spid="5"/>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6"/>
                                        </p:tgtEl>
                                        <p:attrNameLst>
                                          <p:attrName>style.visibility</p:attrName>
                                        </p:attrNameLst>
                                      </p:cBhvr>
                                      <p:to>
                                        <p:strVal val="visible"/>
                                      </p:to>
                                    </p:set>
                                    <p:anim calcmode="discrete" valueType="clr">
                                      <p:cBhvr override="childStyle">
                                        <p:cTn id="45"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6"/>
                                        </p:tgtEl>
                                        <p:attrNameLst>
                                          <p:attrName>fillcolor</p:attrName>
                                        </p:attrNameLst>
                                      </p:cBhvr>
                                      <p:tavLst>
                                        <p:tav tm="0">
                                          <p:val>
                                            <p:clrVal>
                                              <a:schemeClr val="accent2"/>
                                            </p:clrVal>
                                          </p:val>
                                        </p:tav>
                                        <p:tav tm="50000">
                                          <p:val>
                                            <p:clrVal>
                                              <a:schemeClr val="hlink"/>
                                            </p:clrVal>
                                          </p:val>
                                        </p:tav>
                                      </p:tavLst>
                                    </p:anim>
                                    <p:set>
                                      <p:cBhvr>
                                        <p:cTn id="47" dur="80"/>
                                        <p:tgtEl>
                                          <p:spTgt spid="6"/>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7"/>
                                        </p:tgtEl>
                                        <p:attrNameLst>
                                          <p:attrName>style.visibility</p:attrName>
                                        </p:attrNameLst>
                                      </p:cBhvr>
                                      <p:to>
                                        <p:strVal val="visible"/>
                                      </p:to>
                                    </p:set>
                                    <p:anim calcmode="discrete" valueType="clr">
                                      <p:cBhvr override="childStyle">
                                        <p:cTn id="52"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7"/>
                                        </p:tgtEl>
                                        <p:attrNameLst>
                                          <p:attrName>fillcolor</p:attrName>
                                        </p:attrNameLst>
                                      </p:cBhvr>
                                      <p:tavLst>
                                        <p:tav tm="0">
                                          <p:val>
                                            <p:clrVal>
                                              <a:schemeClr val="accent2"/>
                                            </p:clrVal>
                                          </p:val>
                                        </p:tav>
                                        <p:tav tm="50000">
                                          <p:val>
                                            <p:clrVal>
                                              <a:schemeClr val="hlink"/>
                                            </p:clrVal>
                                          </p:val>
                                        </p:tav>
                                      </p:tavLst>
                                    </p:anim>
                                    <p:set>
                                      <p:cBhvr>
                                        <p:cTn id="54" dur="80"/>
                                        <p:tgtEl>
                                          <p:spTgt spid="7"/>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13"/>
                                        </p:tgtEl>
                                        <p:attrNameLst>
                                          <p:attrName>style.visibility</p:attrName>
                                        </p:attrNameLst>
                                      </p:cBhvr>
                                      <p:to>
                                        <p:strVal val="visible"/>
                                      </p:to>
                                    </p:set>
                                    <p:anim calcmode="discrete" valueType="clr">
                                      <p:cBhvr override="childStyle">
                                        <p:cTn id="59"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13"/>
                                        </p:tgtEl>
                                        <p:attrNameLst>
                                          <p:attrName>fillcolor</p:attrName>
                                        </p:attrNameLst>
                                      </p:cBhvr>
                                      <p:tavLst>
                                        <p:tav tm="0">
                                          <p:val>
                                            <p:clrVal>
                                              <a:schemeClr val="accent2"/>
                                            </p:clrVal>
                                          </p:val>
                                        </p:tav>
                                        <p:tav tm="50000">
                                          <p:val>
                                            <p:clrVal>
                                              <a:schemeClr val="hlink"/>
                                            </p:clrVal>
                                          </p:val>
                                        </p:tav>
                                      </p:tavLst>
                                    </p:anim>
                                    <p:set>
                                      <p:cBhvr>
                                        <p:cTn id="61" dur="80"/>
                                        <p:tgtEl>
                                          <p:spTgt spid="13"/>
                                        </p:tgtEl>
                                        <p:attrNameLst>
                                          <p:attrName>fill.type</p:attrName>
                                        </p:attrNameLst>
                                      </p:cBhvr>
                                      <p:to>
                                        <p:strVal val="solid"/>
                                      </p:to>
                                    </p:set>
                                  </p:childTnLst>
                                </p:cTn>
                              </p:par>
                            </p:childTnLst>
                          </p:cTn>
                        </p:par>
                      </p:childTnLst>
                    </p:cTn>
                  </p:par>
                  <p:par>
                    <p:cTn id="62" fill="hold">
                      <p:stCondLst>
                        <p:cond delay="indefinite"/>
                      </p:stCondLst>
                      <p:childTnLst>
                        <p:par>
                          <p:cTn id="63" fill="hold">
                            <p:stCondLst>
                              <p:cond delay="0"/>
                            </p:stCondLst>
                            <p:childTnLst>
                              <p:par>
                                <p:cTn id="64" presetID="27" presetClass="entr" presetSubtype="0" fill="hold" grpId="0" nodeType="clickEffect">
                                  <p:stCondLst>
                                    <p:cond delay="0"/>
                                  </p:stCondLst>
                                  <p:iterate type="lt">
                                    <p:tmPct val="50000"/>
                                  </p:iterate>
                                  <p:childTnLst>
                                    <p:set>
                                      <p:cBhvr>
                                        <p:cTn id="65" dur="1" fill="hold">
                                          <p:stCondLst>
                                            <p:cond delay="0"/>
                                          </p:stCondLst>
                                        </p:cTn>
                                        <p:tgtEl>
                                          <p:spTgt spid="14"/>
                                        </p:tgtEl>
                                        <p:attrNameLst>
                                          <p:attrName>style.visibility</p:attrName>
                                        </p:attrNameLst>
                                      </p:cBhvr>
                                      <p:to>
                                        <p:strVal val="visible"/>
                                      </p:to>
                                    </p:set>
                                    <p:anim calcmode="discrete" valueType="clr">
                                      <p:cBhvr override="childStyle">
                                        <p:cTn id="6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14"/>
                                        </p:tgtEl>
                                        <p:attrNameLst>
                                          <p:attrName>fillcolor</p:attrName>
                                        </p:attrNameLst>
                                      </p:cBhvr>
                                      <p:tavLst>
                                        <p:tav tm="0">
                                          <p:val>
                                            <p:clrVal>
                                              <a:schemeClr val="accent2"/>
                                            </p:clrVal>
                                          </p:val>
                                        </p:tav>
                                        <p:tav tm="50000">
                                          <p:val>
                                            <p:clrVal>
                                              <a:schemeClr val="hlink"/>
                                            </p:clrVal>
                                          </p:val>
                                        </p:tav>
                                      </p:tavLst>
                                    </p:anim>
                                    <p:set>
                                      <p:cBhvr>
                                        <p:cTn id="68" dur="80"/>
                                        <p:tgtEl>
                                          <p:spTgt spid="14"/>
                                        </p:tgtEl>
                                        <p:attrNameLst>
                                          <p:attrName>fill.type</p:attrName>
                                        </p:attrNameLst>
                                      </p:cBhvr>
                                      <p:to>
                                        <p:strVal val="solid"/>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78" grpId="0" bldLvl="0" animBg="1"/>
      <p:bldP spid="100" grpId="0"/>
      <p:bldP spid="3" grpId="0"/>
      <p:bldP spid="5" grpId="0"/>
      <p:bldP spid="6" grpId="0"/>
      <p:bldP spid="7"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3903" y="439103"/>
            <a:ext cx="7416800" cy="737235"/>
          </a:xfrm>
          <a:prstGeom prst="rect">
            <a:avLst/>
          </a:prstGeom>
          <a:noFill/>
          <a:ln w="9525">
            <a:noFill/>
          </a:ln>
        </p:spPr>
        <p:txBody>
          <a:bodyPr>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4921885" y="2444115"/>
            <a:ext cx="1971675" cy="1969770"/>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137" y="1752"/>
              <a:ext cx="1192"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检修</a:t>
              </a:r>
              <a:endParaRPr kumimoji="0" lang="zh-CN" altLang="en-US" sz="32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2" name="圆角矩形标注 1"/>
          <p:cNvSpPr/>
          <p:nvPr/>
        </p:nvSpPr>
        <p:spPr>
          <a:xfrm>
            <a:off x="2130425" y="2025650"/>
            <a:ext cx="1585595" cy="1071880"/>
          </a:xfrm>
          <a:prstGeom prst="wedgeRoundRectCallout">
            <a:avLst>
              <a:gd name="adj1" fmla="val 82519"/>
              <a:gd name="adj2" fmla="val -3969"/>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50000"/>
              </a:lnSpc>
            </a:pPr>
            <a:r>
              <a:rPr lang="zh-CN" altLang="zh-CN" sz="2800" spc="200" dirty="0">
                <a:uFillTx/>
                <a:latin typeface="微软雅黑" panose="020B0503020204020204" charset="-122"/>
                <a:ea typeface="微软雅黑" panose="020B0503020204020204" charset="-122"/>
                <a:sym typeface="+mn-ea"/>
              </a:rPr>
              <a:t>火花塞</a:t>
            </a:r>
            <a:endParaRPr lang="zh-CN" altLang="zh-CN" sz="28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8161020" y="1534795"/>
            <a:ext cx="2153920" cy="1209675"/>
          </a:xfrm>
          <a:prstGeom prst="wedgeRoundRectCallout">
            <a:avLst>
              <a:gd name="adj1" fmla="val -74911"/>
              <a:gd name="adj2" fmla="val 52152"/>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50000"/>
              </a:lnSpc>
            </a:pPr>
            <a:r>
              <a:rPr lang="zh-CN" altLang="zh-CN" sz="2800" spc="200">
                <a:uFillTx/>
                <a:latin typeface="微软雅黑" panose="020B0503020204020204" charset="-122"/>
                <a:ea typeface="微软雅黑" panose="020B0503020204020204" charset="-122"/>
                <a:sym typeface="+mn-ea"/>
              </a:rPr>
              <a:t>点火模块</a:t>
            </a:r>
            <a:endParaRPr lang="zh-CN" altLang="zh-CN" sz="2800" spc="200">
              <a:uFillTx/>
              <a:latin typeface="微软雅黑" panose="020B0503020204020204" charset="-122"/>
              <a:ea typeface="微软雅黑" panose="020B0503020204020204" charset="-122"/>
              <a:sym typeface="+mn-ea"/>
            </a:endParaRPr>
          </a:p>
        </p:txBody>
      </p:sp>
      <p:sp>
        <p:nvSpPr>
          <p:cNvPr id="10" name="圆角矩形标注 9"/>
          <p:cNvSpPr/>
          <p:nvPr/>
        </p:nvSpPr>
        <p:spPr>
          <a:xfrm>
            <a:off x="7204075" y="4966970"/>
            <a:ext cx="2061210" cy="1148715"/>
          </a:xfrm>
          <a:prstGeom prst="wedgeRoundRectCallout">
            <a:avLst>
              <a:gd name="adj1" fmla="val -68361"/>
              <a:gd name="adj2" fmla="val -91182"/>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50000"/>
              </a:lnSpc>
            </a:pPr>
            <a:r>
              <a:rPr lang="zh-CN" altLang="zh-CN" sz="2800" spc="200">
                <a:uFillTx/>
                <a:latin typeface="微软雅黑" panose="020B0503020204020204" charset="-122"/>
                <a:ea typeface="微软雅黑" panose="020B0503020204020204" charset="-122"/>
                <a:sym typeface="+mn-ea"/>
              </a:rPr>
              <a:t>点火波形</a:t>
            </a:r>
            <a:endParaRPr lang="zh-CN" altLang="zh-CN" sz="2800" spc="200">
              <a:uFillTx/>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2000" fill="hold">
                                          <p:stCondLst>
                                            <p:cond delay="0"/>
                                          </p:stCondLst>
                                        </p:cTn>
                                        <p:tgtEl>
                                          <p:spTgt spid="96300"/>
                                        </p:tgtEl>
                                        <p:attrNameLst>
                                          <p:attrName>style.visibility</p:attrName>
                                        </p:attrNameLst>
                                      </p:cBhvr>
                                      <p:to>
                                        <p:strVal val="visible"/>
                                      </p:to>
                                    </p:set>
                                    <p:anim calcmode="lin" valueType="num">
                                      <p:cBhvr>
                                        <p:cTn id="24" dur="2000" fill="hold"/>
                                        <p:tgtEl>
                                          <p:spTgt spid="96300"/>
                                        </p:tgtEl>
                                        <p:attrNameLst>
                                          <p:attrName>ppt_w</p:attrName>
                                        </p:attrNameLst>
                                      </p:cBhvr>
                                      <p:tavLst>
                                        <p:tav tm="0">
                                          <p:val>
                                            <p:fltVal val="0"/>
                                          </p:val>
                                        </p:tav>
                                        <p:tav tm="100000">
                                          <p:val>
                                            <p:strVal val="#ppt_w"/>
                                          </p:val>
                                        </p:tav>
                                      </p:tavLst>
                                    </p:anim>
                                    <p:anim calcmode="lin" valueType="num">
                                      <p:cBhvr>
                                        <p:cTn id="25" dur="2000" fill="hold"/>
                                        <p:tgtEl>
                                          <p:spTgt spid="96300"/>
                                        </p:tgtEl>
                                        <p:attrNameLst>
                                          <p:attrName>ppt_h</p:attrName>
                                        </p:attrNameLst>
                                      </p:cBhvr>
                                      <p:tavLst>
                                        <p:tav tm="0">
                                          <p:val>
                                            <p:fltVal val="0"/>
                                          </p:val>
                                        </p:tav>
                                        <p:tav tm="100000">
                                          <p:val>
                                            <p:strVal val="#ppt_h"/>
                                          </p:val>
                                        </p:tav>
                                      </p:tavLst>
                                    </p:anim>
                                    <p:anim calcmode="lin" valueType="num">
                                      <p:cBhvr>
                                        <p:cTn id="26" dur="2000" fill="hold"/>
                                        <p:tgtEl>
                                          <p:spTgt spid="96300"/>
                                        </p:tgtEl>
                                        <p:attrNameLst>
                                          <p:attrName>style.rotation</p:attrName>
                                        </p:attrNameLst>
                                      </p:cBhvr>
                                      <p:tavLst>
                                        <p:tav tm="0">
                                          <p:val>
                                            <p:fltVal val="360"/>
                                          </p:val>
                                        </p:tav>
                                        <p:tav tm="100000">
                                          <p:val>
                                            <p:fltVal val="0"/>
                                          </p:val>
                                        </p:tav>
                                      </p:tavLst>
                                    </p:anim>
                                    <p:animEffect transition="in" filter="fade">
                                      <p:cBhvr>
                                        <p:cTn id="27" dur="2000"/>
                                        <p:tgtEl>
                                          <p:spTgt spid="96300"/>
                                        </p:tgtEl>
                                      </p:cBhvr>
                                    </p:animEffect>
                                  </p:childTnLst>
                                </p:cTn>
                              </p:par>
                            </p:childTnLst>
                          </p:cTn>
                        </p:par>
                        <p:par>
                          <p:cTn id="28" fill="hold">
                            <p:stCondLst>
                              <p:cond delay="4000"/>
                            </p:stCondLst>
                            <p:childTnLst>
                              <p:par>
                                <p:cTn id="29" presetID="2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right)">
                                      <p:cBhvr>
                                        <p:cTn id="31" dur="500"/>
                                        <p:tgtEl>
                                          <p:spTgt spid="2"/>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10" grpId="0" bldLvl="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l="6787" t="35716" r="9347" b="16837"/>
          <a:stretch>
            <a:fillRect/>
          </a:stretch>
        </p:blipFill>
        <p:spPr>
          <a:xfrm>
            <a:off x="4444365" y="2225675"/>
            <a:ext cx="3302635" cy="1244600"/>
          </a:xfrm>
          <a:prstGeom prst="rect">
            <a:avLst/>
          </a:prstGeom>
        </p:spPr>
      </p:pic>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925195" y="1749425"/>
            <a:ext cx="2628900" cy="2458085"/>
          </a:xfrm>
          <a:prstGeom prst="wedgeRoundRectCallout">
            <a:avLst>
              <a:gd name="adj1" fmla="val 82519"/>
              <a:gd name="adj2" fmla="val -3969"/>
              <a:gd name="adj3" fmla="val 16667"/>
            </a:avLst>
          </a:prstGeom>
          <a:noFill/>
          <a:ln w="28575" cap="flat" cmpd="sng">
            <a:solidFill>
              <a:srgbClr val="00B050"/>
            </a:solidFill>
            <a:prstDash val="solid"/>
            <a:miter/>
            <a:headEnd type="none" w="med" len="med"/>
            <a:tailEnd type="none" w="med" len="med"/>
          </a:ln>
        </p:spPr>
        <p:txBody>
          <a:bodyPr lIns="0" rIns="0"/>
          <a:p>
            <a:pPr algn="l">
              <a:lnSpc>
                <a:spcPct val="140000"/>
              </a:lnSpc>
            </a:pPr>
            <a:r>
              <a:rPr lang="zh-CN" altLang="zh-CN" sz="2400" spc="200" dirty="0">
                <a:uFillTx/>
                <a:latin typeface="微软雅黑" panose="020B0503020204020204" charset="-122"/>
                <a:ea typeface="微软雅黑" panose="020B0503020204020204" charset="-122"/>
                <a:sym typeface="+mn-ea"/>
              </a:rPr>
              <a:t>主要表现为火花弱，不易启动、费油、功率低、排放不合格</a:t>
            </a:r>
            <a:endParaRPr lang="zh-CN" altLang="zh-CN" sz="24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8756650" y="1749425"/>
            <a:ext cx="2890520" cy="2516505"/>
          </a:xfrm>
          <a:prstGeom prst="wedgeRoundRectCallout">
            <a:avLst>
              <a:gd name="adj1" fmla="val -74912"/>
              <a:gd name="adj2" fmla="val -12528"/>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altLang="zh-CN" sz="2400" spc="200">
                <a:uFillTx/>
                <a:latin typeface="微软雅黑" panose="020B0503020204020204" charset="-122"/>
                <a:ea typeface="微软雅黑" panose="020B0503020204020204" charset="-122"/>
                <a:sym typeface="+mn-ea"/>
              </a:rPr>
              <a:t>一般是由火花塞</a:t>
            </a:r>
            <a:r>
              <a:rPr lang="zh-CN" altLang="zh-CN" sz="2400" b="1" spc="200">
                <a:uFillTx/>
                <a:latin typeface="微软雅黑" panose="020B0503020204020204" charset="-122"/>
                <a:ea typeface="微软雅黑" panose="020B0503020204020204" charset="-122"/>
                <a:sym typeface="+mn-ea"/>
              </a:rPr>
              <a:t>积碳</a:t>
            </a:r>
            <a:r>
              <a:rPr lang="zh-CN" altLang="zh-CN" sz="2400" spc="200">
                <a:uFillTx/>
                <a:latin typeface="微软雅黑" panose="020B0503020204020204" charset="-122"/>
                <a:ea typeface="微软雅黑" panose="020B0503020204020204" charset="-122"/>
                <a:sym typeface="+mn-ea"/>
              </a:rPr>
              <a:t>、</a:t>
            </a:r>
            <a:r>
              <a:rPr lang="zh-CN" altLang="zh-CN" sz="2400" b="1" spc="200">
                <a:uFillTx/>
                <a:latin typeface="微软雅黑" panose="020B0503020204020204" charset="-122"/>
                <a:ea typeface="微软雅黑" panose="020B0503020204020204" charset="-122"/>
                <a:sym typeface="+mn-ea"/>
              </a:rPr>
              <a:t>油污</a:t>
            </a:r>
            <a:r>
              <a:rPr lang="zh-CN" altLang="zh-CN" sz="2400" spc="200">
                <a:uFillTx/>
                <a:latin typeface="微软雅黑" panose="020B0503020204020204" charset="-122"/>
                <a:ea typeface="微软雅黑" panose="020B0503020204020204" charset="-122"/>
                <a:sym typeface="+mn-ea"/>
              </a:rPr>
              <a:t>、</a:t>
            </a:r>
            <a:r>
              <a:rPr lang="zh-CN" altLang="zh-CN" sz="2400" b="1" spc="200">
                <a:uFillTx/>
                <a:latin typeface="微软雅黑" panose="020B0503020204020204" charset="-122"/>
                <a:ea typeface="微软雅黑" panose="020B0503020204020204" charset="-122"/>
                <a:sym typeface="+mn-ea"/>
              </a:rPr>
              <a:t>间隙不准</a:t>
            </a:r>
            <a:r>
              <a:rPr lang="zh-CN" altLang="zh-CN" sz="2400" spc="200">
                <a:uFillTx/>
                <a:latin typeface="微软雅黑" panose="020B0503020204020204" charset="-122"/>
                <a:ea typeface="微软雅黑" panose="020B0503020204020204" charset="-122"/>
                <a:sym typeface="+mn-ea"/>
              </a:rPr>
              <a:t>和</a:t>
            </a:r>
            <a:r>
              <a:rPr lang="zh-CN" altLang="zh-CN" sz="2400" b="1" spc="200">
                <a:uFillTx/>
                <a:latin typeface="微软雅黑" panose="020B0503020204020204" charset="-122"/>
                <a:ea typeface="微软雅黑" panose="020B0503020204020204" charset="-122"/>
                <a:sym typeface="+mn-ea"/>
              </a:rPr>
              <a:t>过热</a:t>
            </a:r>
            <a:r>
              <a:rPr lang="zh-CN" altLang="zh-CN" sz="2400" spc="200">
                <a:uFillTx/>
                <a:latin typeface="微软雅黑" panose="020B0503020204020204" charset="-122"/>
                <a:ea typeface="微软雅黑" panose="020B0503020204020204" charset="-122"/>
                <a:sym typeface="+mn-ea"/>
              </a:rPr>
              <a:t>引起的故障</a:t>
            </a:r>
            <a:endParaRPr lang="zh-CN" altLang="zh-CN" sz="2400" spc="20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火花塞</a:t>
            </a:r>
            <a:endParaRPr lang="zh-CN" altLang="en-US" sz="2400">
              <a:latin typeface="微软雅黑" panose="020B0503020204020204" charset="-122"/>
              <a:ea typeface="微软雅黑" panose="020B0503020204020204" charset="-122"/>
            </a:endParaRPr>
          </a:p>
        </p:txBody>
      </p:sp>
      <p:sp>
        <p:nvSpPr>
          <p:cNvPr id="160" name=" 160"/>
          <p:cNvSpPr/>
          <p:nvPr/>
        </p:nvSpPr>
        <p:spPr>
          <a:xfrm rot="16200000" flipH="1">
            <a:off x="4110355" y="3706495"/>
            <a:ext cx="895350" cy="69850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12" name="组合 11"/>
          <p:cNvGrpSpPr/>
          <p:nvPr/>
        </p:nvGrpSpPr>
        <p:grpSpPr>
          <a:xfrm>
            <a:off x="2992120" y="4592955"/>
            <a:ext cx="913130" cy="1806575"/>
            <a:chOff x="4712" y="7233"/>
            <a:chExt cx="1438" cy="2845"/>
          </a:xfrm>
        </p:grpSpPr>
        <p:pic>
          <p:nvPicPr>
            <p:cNvPr id="8" name="图片 7"/>
            <p:cNvPicPr>
              <a:picLocks noChangeAspect="1"/>
            </p:cNvPicPr>
            <p:nvPr/>
          </p:nvPicPr>
          <p:blipFill>
            <a:blip r:embed="rId2"/>
            <a:srcRect l="36133" t="22258" r="30667" b="3360"/>
            <a:stretch>
              <a:fillRect/>
            </a:stretch>
          </p:blipFill>
          <p:spPr>
            <a:xfrm>
              <a:off x="4712" y="7233"/>
              <a:ext cx="1439" cy="2169"/>
            </a:xfrm>
            <a:prstGeom prst="rect">
              <a:avLst/>
            </a:prstGeom>
          </p:spPr>
        </p:pic>
        <p:sp>
          <p:nvSpPr>
            <p:cNvPr id="14" name="文本框 13"/>
            <p:cNvSpPr txBox="1"/>
            <p:nvPr/>
          </p:nvSpPr>
          <p:spPr>
            <a:xfrm>
              <a:off x="4712" y="9402"/>
              <a:ext cx="1212" cy="677"/>
            </a:xfrm>
            <a:prstGeom prst="rect">
              <a:avLst/>
            </a:prstGeom>
            <a:noFill/>
            <a:ln w="9525">
              <a:noFill/>
            </a:ln>
          </p:spPr>
          <p:txBody>
            <a:bodyPr wrap="square">
              <a:spAutoFit/>
            </a:bodyPr>
            <a:p>
              <a:pPr indent="0"/>
              <a:r>
                <a:rPr lang="zh-CN" sz="2200" b="0">
                  <a:latin typeface="微软雅黑" panose="020B0503020204020204" charset="-122"/>
                  <a:ea typeface="微软雅黑" panose="020B0503020204020204" charset="-122"/>
                  <a:cs typeface="微软雅黑" panose="020B0503020204020204" charset="-122"/>
                </a:rPr>
                <a:t>积碳</a:t>
              </a:r>
              <a:endParaRPr lang="zh-CN" sz="2200" b="0">
                <a:latin typeface="微软雅黑" panose="020B0503020204020204" charset="-122"/>
                <a:ea typeface="微软雅黑" panose="020B0503020204020204" charset="-122"/>
                <a:cs typeface="微软雅黑" panose="020B0503020204020204" charset="-122"/>
              </a:endParaRPr>
            </a:p>
          </p:txBody>
        </p:sp>
      </p:grpSp>
      <p:grpSp>
        <p:nvGrpSpPr>
          <p:cNvPr id="16" name="组合 15"/>
          <p:cNvGrpSpPr/>
          <p:nvPr/>
        </p:nvGrpSpPr>
        <p:grpSpPr>
          <a:xfrm>
            <a:off x="5433695" y="4700270"/>
            <a:ext cx="918210" cy="1806575"/>
            <a:chOff x="8125" y="7233"/>
            <a:chExt cx="1446" cy="2845"/>
          </a:xfrm>
        </p:grpSpPr>
        <p:pic>
          <p:nvPicPr>
            <p:cNvPr id="7" name="图片 6"/>
            <p:cNvPicPr>
              <a:picLocks noChangeAspect="1"/>
            </p:cNvPicPr>
            <p:nvPr/>
          </p:nvPicPr>
          <p:blipFill>
            <a:blip r:embed="rId3"/>
            <a:stretch>
              <a:fillRect/>
            </a:stretch>
          </p:blipFill>
          <p:spPr>
            <a:xfrm>
              <a:off x="8125" y="7233"/>
              <a:ext cx="1446" cy="1960"/>
            </a:xfrm>
            <a:prstGeom prst="rect">
              <a:avLst/>
            </a:prstGeom>
          </p:spPr>
        </p:pic>
        <p:sp>
          <p:nvSpPr>
            <p:cNvPr id="13" name="文本框 12"/>
            <p:cNvSpPr txBox="1"/>
            <p:nvPr/>
          </p:nvSpPr>
          <p:spPr>
            <a:xfrm>
              <a:off x="8125" y="9402"/>
              <a:ext cx="1212" cy="677"/>
            </a:xfrm>
            <a:prstGeom prst="rect">
              <a:avLst/>
            </a:prstGeom>
            <a:noFill/>
            <a:ln w="9525">
              <a:noFill/>
            </a:ln>
          </p:spPr>
          <p:txBody>
            <a:bodyPr wrap="square">
              <a:spAutoFit/>
            </a:bodyPr>
            <a:p>
              <a:pPr indent="0"/>
              <a:r>
                <a:rPr lang="zh-CN" sz="2200" b="0">
                  <a:latin typeface="微软雅黑" panose="020B0503020204020204" charset="-122"/>
                  <a:ea typeface="微软雅黑" panose="020B0503020204020204" charset="-122"/>
                  <a:cs typeface="微软雅黑" panose="020B0503020204020204" charset="-122"/>
                </a:rPr>
                <a:t>油污</a:t>
              </a:r>
              <a:endParaRPr lang="zh-CN" sz="2200" b="0">
                <a:latin typeface="微软雅黑" panose="020B0503020204020204" charset="-122"/>
                <a:ea typeface="微软雅黑" panose="020B0503020204020204" charset="-122"/>
                <a:cs typeface="微软雅黑" panose="020B0503020204020204" charset="-122"/>
              </a:endParaRPr>
            </a:p>
          </p:txBody>
        </p:sp>
      </p:grpSp>
      <p:grpSp>
        <p:nvGrpSpPr>
          <p:cNvPr id="17" name="组合 16"/>
          <p:cNvGrpSpPr/>
          <p:nvPr/>
        </p:nvGrpSpPr>
        <p:grpSpPr>
          <a:xfrm>
            <a:off x="7282180" y="4700270"/>
            <a:ext cx="1474470" cy="1699260"/>
            <a:chOff x="11261" y="7651"/>
            <a:chExt cx="2322" cy="2676"/>
          </a:xfrm>
        </p:grpSpPr>
        <p:pic>
          <p:nvPicPr>
            <p:cNvPr id="11" name="图片 10"/>
            <p:cNvPicPr>
              <a:picLocks noChangeAspect="1"/>
            </p:cNvPicPr>
            <p:nvPr/>
          </p:nvPicPr>
          <p:blipFill>
            <a:blip r:embed="rId4"/>
            <a:srcRect l="4782" r="11831" b="11307"/>
            <a:stretch>
              <a:fillRect/>
            </a:stretch>
          </p:blipFill>
          <p:spPr>
            <a:xfrm>
              <a:off x="11261" y="7651"/>
              <a:ext cx="2322" cy="2000"/>
            </a:xfrm>
            <a:prstGeom prst="rect">
              <a:avLst/>
            </a:prstGeom>
          </p:spPr>
        </p:pic>
        <p:sp>
          <p:nvSpPr>
            <p:cNvPr id="15" name="文本框 14"/>
            <p:cNvSpPr txBox="1"/>
            <p:nvPr/>
          </p:nvSpPr>
          <p:spPr>
            <a:xfrm>
              <a:off x="11816" y="9651"/>
              <a:ext cx="1212" cy="677"/>
            </a:xfrm>
            <a:prstGeom prst="rect">
              <a:avLst/>
            </a:prstGeom>
            <a:noFill/>
            <a:ln w="9525">
              <a:noFill/>
            </a:ln>
          </p:spPr>
          <p:txBody>
            <a:bodyPr wrap="square">
              <a:spAutoFit/>
            </a:bodyPr>
            <a:p>
              <a:pPr indent="0"/>
              <a:r>
                <a:rPr lang="zh-CN" sz="2200" b="0">
                  <a:latin typeface="微软雅黑" panose="020B0503020204020204" charset="-122"/>
                  <a:ea typeface="微软雅黑" panose="020B0503020204020204" charset="-122"/>
                  <a:cs typeface="微软雅黑" panose="020B0503020204020204" charset="-122"/>
                </a:rPr>
                <a:t>过热</a:t>
              </a:r>
              <a:endParaRPr lang="zh-CN" sz="2200" b="0">
                <a:latin typeface="微软雅黑" panose="020B0503020204020204" charset="-122"/>
                <a:ea typeface="微软雅黑" panose="020B0503020204020204" charset="-122"/>
                <a:cs typeface="微软雅黑" panose="020B0503020204020204" charset="-122"/>
              </a:endParaRPr>
            </a:p>
          </p:txBody>
        </p:sp>
      </p:grpSp>
      <p:sp>
        <p:nvSpPr>
          <p:cNvPr id="19" name=" 160"/>
          <p:cNvSpPr/>
          <p:nvPr/>
        </p:nvSpPr>
        <p:spPr>
          <a:xfrm rot="16200000" flipH="1">
            <a:off x="5692140" y="3933190"/>
            <a:ext cx="925830" cy="3943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 160"/>
          <p:cNvSpPr/>
          <p:nvPr/>
        </p:nvSpPr>
        <p:spPr>
          <a:xfrm rot="10800000" flipH="1">
            <a:off x="7165340" y="3758565"/>
            <a:ext cx="925830" cy="7448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par>
                          <p:cTn id="16" fill="hold">
                            <p:stCondLst>
                              <p:cond delay="500"/>
                            </p:stCondLst>
                            <p:childTnLst>
                              <p:par>
                                <p:cTn id="17" presetID="2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500"/>
                                        <p:tgtEl>
                                          <p:spTgt spid="2"/>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60"/>
                                        </p:tgtEl>
                                        <p:attrNameLst>
                                          <p:attrName>style.visibility</p:attrName>
                                        </p:attrNameLst>
                                      </p:cBhvr>
                                      <p:to>
                                        <p:strVal val="visible"/>
                                      </p:to>
                                    </p:set>
                                    <p:animEffect transition="in" filter="wipe(up)">
                                      <p:cBhvr>
                                        <p:cTn id="28" dur="500"/>
                                        <p:tgtEl>
                                          <p:spTgt spid="16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up)">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3" grpId="0"/>
      <p:bldP spid="160" grpId="0" bldLvl="0" animBg="1"/>
      <p:bldP spid="19" grpId="0" bldLvl="0" animBg="1"/>
      <p:bldP spid="2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l="6787" t="35716" r="9347" b="16837"/>
          <a:stretch>
            <a:fillRect/>
          </a:stretch>
        </p:blipFill>
        <p:spPr>
          <a:xfrm>
            <a:off x="4444365" y="2225675"/>
            <a:ext cx="3302635" cy="1244600"/>
          </a:xfrm>
          <a:prstGeom prst="rect">
            <a:avLst/>
          </a:prstGeom>
        </p:spPr>
      </p:pic>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1132840" y="1672590"/>
            <a:ext cx="2628900" cy="1417320"/>
          </a:xfrm>
          <a:prstGeom prst="wedgeRoundRectCallout">
            <a:avLst>
              <a:gd name="adj1" fmla="val 82519"/>
              <a:gd name="adj2" fmla="val -3969"/>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altLang="zh-CN" sz="2400" spc="200" dirty="0">
                <a:uFillTx/>
                <a:latin typeface="微软雅黑" panose="020B0503020204020204" charset="-122"/>
                <a:ea typeface="微软雅黑" panose="020B0503020204020204" charset="-122"/>
                <a:sym typeface="+mn-ea"/>
              </a:rPr>
              <a:t>火花塞电极间隙的检查与调整</a:t>
            </a:r>
            <a:endParaRPr lang="zh-CN" altLang="zh-CN" sz="24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8513445" y="1672590"/>
            <a:ext cx="2475865" cy="1049655"/>
          </a:xfrm>
          <a:prstGeom prst="wedgeRoundRectCallout">
            <a:avLst>
              <a:gd name="adj1" fmla="val -76750"/>
              <a:gd name="adj2" fmla="val -9649"/>
              <a:gd name="adj3" fmla="val 16667"/>
            </a:avLst>
          </a:prstGeom>
          <a:noFill/>
          <a:ln w="28575" cap="flat" cmpd="sng">
            <a:solidFill>
              <a:srgbClr val="FF0000"/>
            </a:solidFill>
            <a:prstDash val="solid"/>
            <a:miter/>
            <a:headEnd type="none" w="med" len="med"/>
            <a:tailEnd type="none" w="med" len="med"/>
          </a:ln>
        </p:spPr>
        <p:txBody>
          <a:bodyPr lIns="0" rIns="0"/>
          <a:p>
            <a:pPr algn="l">
              <a:lnSpc>
                <a:spcPct val="150000"/>
              </a:lnSpc>
            </a:pPr>
            <a:r>
              <a:rPr lang="zh-CN" altLang="zh-CN" sz="2400" spc="200">
                <a:uFillTx/>
                <a:latin typeface="微软雅黑" panose="020B0503020204020204" charset="-122"/>
                <a:ea typeface="微软雅黑" panose="020B0503020204020204" charset="-122"/>
                <a:sym typeface="+mn-ea"/>
              </a:rPr>
              <a:t>清洁火花塞</a:t>
            </a:r>
            <a:endParaRPr lang="zh-CN" altLang="zh-CN" sz="2400" spc="20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火花塞</a:t>
            </a:r>
            <a:endParaRPr lang="zh-CN" altLang="en-US" sz="2400">
              <a:latin typeface="微软雅黑" panose="020B0503020204020204" charset="-122"/>
              <a:ea typeface="微软雅黑" panose="020B0503020204020204" charset="-122"/>
            </a:endParaRPr>
          </a:p>
        </p:txBody>
      </p:sp>
      <p:sp>
        <p:nvSpPr>
          <p:cNvPr id="160" name=" 160"/>
          <p:cNvSpPr/>
          <p:nvPr/>
        </p:nvSpPr>
        <p:spPr>
          <a:xfrm rot="16200000" flipH="1">
            <a:off x="1999615" y="3277235"/>
            <a:ext cx="895350" cy="69850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 160"/>
          <p:cNvSpPr/>
          <p:nvPr/>
        </p:nvSpPr>
        <p:spPr>
          <a:xfrm rot="10800000" flipH="1">
            <a:off x="9523730" y="3056890"/>
            <a:ext cx="925830" cy="7448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p:cNvPicPr>
            <a:picLocks noChangeAspect="1"/>
          </p:cNvPicPr>
          <p:nvPr/>
        </p:nvPicPr>
        <p:blipFill>
          <a:blip r:embed="rId2"/>
          <a:srcRect l="20518" r="14656"/>
          <a:stretch>
            <a:fillRect/>
          </a:stretch>
        </p:blipFill>
        <p:spPr>
          <a:xfrm>
            <a:off x="986155" y="4164965"/>
            <a:ext cx="2922270" cy="2235200"/>
          </a:xfrm>
          <a:prstGeom prst="rect">
            <a:avLst/>
          </a:prstGeom>
        </p:spPr>
      </p:pic>
      <p:pic>
        <p:nvPicPr>
          <p:cNvPr id="10" name="图片 9"/>
          <p:cNvPicPr>
            <a:picLocks noChangeAspect="1"/>
          </p:cNvPicPr>
          <p:nvPr/>
        </p:nvPicPr>
        <p:blipFill>
          <a:blip r:embed="rId3"/>
          <a:stretch>
            <a:fillRect/>
          </a:stretch>
        </p:blipFill>
        <p:spPr>
          <a:xfrm>
            <a:off x="7978140" y="4074160"/>
            <a:ext cx="3545840" cy="2161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wipe(up)">
                                      <p:cBhvr>
                                        <p:cTn id="12" dur="500"/>
                                        <p:tgtEl>
                                          <p:spTgt spid="16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up)">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160" grpId="0" bldLvl="0" animBg="1"/>
      <p:bldP spid="2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4220" y="439420"/>
            <a:ext cx="2809875" cy="737235"/>
          </a:xfrm>
          <a:prstGeom prst="rect">
            <a:avLst/>
          </a:prstGeom>
          <a:noFill/>
          <a:ln w="9525">
            <a:noFill/>
          </a:ln>
        </p:spPr>
        <p:txBody>
          <a:bodyPr wrap="square">
            <a:spAutoFit/>
          </a:bodyPr>
          <a:lstStyle/>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故障检修</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2" name="圆角矩形标注 1"/>
          <p:cNvSpPr/>
          <p:nvPr/>
        </p:nvSpPr>
        <p:spPr>
          <a:xfrm>
            <a:off x="1139825" y="3196590"/>
            <a:ext cx="2414270" cy="1027430"/>
          </a:xfrm>
          <a:prstGeom prst="wedgeRoundRectCallout">
            <a:avLst>
              <a:gd name="adj1" fmla="val 65000"/>
              <a:gd name="adj2" fmla="val -14400"/>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40000"/>
              </a:lnSpc>
            </a:pPr>
            <a:r>
              <a:rPr lang="zh-CN" altLang="zh-CN" sz="2400" spc="200" dirty="0">
                <a:uFillTx/>
                <a:latin typeface="微软雅黑" panose="020B0503020204020204" charset="-122"/>
                <a:ea typeface="微软雅黑" panose="020B0503020204020204" charset="-122"/>
                <a:sym typeface="+mn-ea"/>
              </a:rPr>
              <a:t>点火器的检测</a:t>
            </a:r>
            <a:endParaRPr lang="zh-CN" altLang="zh-CN" sz="2400" spc="200" dirty="0">
              <a:uFillTx/>
              <a:latin typeface="微软雅黑" panose="020B0503020204020204" charset="-122"/>
              <a:ea typeface="微软雅黑" panose="020B0503020204020204" charset="-122"/>
              <a:sym typeface="+mn-ea"/>
            </a:endParaRPr>
          </a:p>
        </p:txBody>
      </p:sp>
      <p:sp>
        <p:nvSpPr>
          <p:cNvPr id="9" name="圆角矩形标注 8"/>
          <p:cNvSpPr/>
          <p:nvPr/>
        </p:nvSpPr>
        <p:spPr>
          <a:xfrm>
            <a:off x="8314055" y="3196590"/>
            <a:ext cx="2584450" cy="1027430"/>
          </a:xfrm>
          <a:prstGeom prst="wedgeRoundRectCallout">
            <a:avLst>
              <a:gd name="adj1" fmla="val -63224"/>
              <a:gd name="adj2" fmla="val -15512"/>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50000"/>
              </a:lnSpc>
            </a:pPr>
            <a:r>
              <a:rPr lang="zh-CN" altLang="zh-CN" sz="2400" spc="200">
                <a:uFillTx/>
                <a:latin typeface="微软雅黑" panose="020B0503020204020204" charset="-122"/>
                <a:ea typeface="微软雅黑" panose="020B0503020204020204" charset="-122"/>
                <a:sym typeface="+mn-ea"/>
              </a:rPr>
              <a:t>点火线圈的检测</a:t>
            </a:r>
            <a:endParaRPr lang="zh-CN" altLang="zh-CN" sz="2400" spc="200">
              <a:uFillTx/>
              <a:latin typeface="微软雅黑" panose="020B0503020204020204" charset="-122"/>
              <a:ea typeface="微软雅黑" panose="020B0503020204020204" charset="-122"/>
              <a:sym typeface="+mn-ea"/>
            </a:endParaRPr>
          </a:p>
        </p:txBody>
      </p:sp>
      <p:sp>
        <p:nvSpPr>
          <p:cNvPr id="3" name="文本框 2"/>
          <p:cNvSpPr txBox="1"/>
          <p:nvPr/>
        </p:nvSpPr>
        <p:spPr>
          <a:xfrm>
            <a:off x="2992120" y="770890"/>
            <a:ext cx="3085465" cy="460375"/>
          </a:xfrm>
          <a:prstGeom prst="rect">
            <a:avLst/>
          </a:prstGeom>
          <a:noFill/>
          <a:ln w="9525">
            <a:noFill/>
          </a:ln>
        </p:spPr>
        <p:txBody>
          <a:bodyPr wrap="square">
            <a:spAutoFit/>
          </a:bodyPr>
          <a:p>
            <a:pPr indent="0"/>
            <a:r>
              <a:rPr lang="en-US" altLang="zh-CN"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rPr>
              <a:t>点火模块的检测</a:t>
            </a:r>
            <a:endParaRPr lang="zh-CN" altLang="en-US" sz="2400">
              <a:latin typeface="微软雅黑" panose="020B0503020204020204" charset="-122"/>
              <a:ea typeface="微软雅黑" panose="020B0503020204020204" charset="-122"/>
            </a:endParaRPr>
          </a:p>
        </p:txBody>
      </p:sp>
      <p:grpSp>
        <p:nvGrpSpPr>
          <p:cNvPr id="21" name="组合 20"/>
          <p:cNvGrpSpPr/>
          <p:nvPr/>
        </p:nvGrpSpPr>
        <p:grpSpPr>
          <a:xfrm>
            <a:off x="4098925" y="2209165"/>
            <a:ext cx="3823970" cy="2694305"/>
            <a:chOff x="6769" y="2755"/>
            <a:chExt cx="4304" cy="2744"/>
          </a:xfrm>
        </p:grpSpPr>
        <p:pic>
          <p:nvPicPr>
            <p:cNvPr id="6" name="图片 5"/>
            <p:cNvPicPr>
              <a:picLocks noChangeAspect="1"/>
            </p:cNvPicPr>
            <p:nvPr/>
          </p:nvPicPr>
          <p:blipFill>
            <a:blip r:embed="rId1"/>
            <a:stretch>
              <a:fillRect/>
            </a:stretch>
          </p:blipFill>
          <p:spPr>
            <a:xfrm>
              <a:off x="6769" y="2755"/>
              <a:ext cx="3000" cy="2535"/>
            </a:xfrm>
            <a:prstGeom prst="rect">
              <a:avLst/>
            </a:prstGeom>
          </p:spPr>
        </p:pic>
        <p:pic>
          <p:nvPicPr>
            <p:cNvPr id="10" name="图片 9"/>
            <p:cNvPicPr>
              <a:picLocks noChangeAspect="1"/>
            </p:cNvPicPr>
            <p:nvPr/>
          </p:nvPicPr>
          <p:blipFill>
            <a:blip r:embed="rId2"/>
            <a:stretch>
              <a:fillRect/>
            </a:stretch>
          </p:blipFill>
          <p:spPr>
            <a:xfrm>
              <a:off x="9769" y="2755"/>
              <a:ext cx="1305" cy="2745"/>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2000"/>
                                        <p:tgtEl>
                                          <p:spTgt spid="21"/>
                                        </p:tgtEl>
                                      </p:cBhvr>
                                    </p:animEffect>
                                  </p:childTnLst>
                                </p:cTn>
                              </p:par>
                            </p:childTnLst>
                          </p:cTn>
                        </p:par>
                        <p:par>
                          <p:cTn id="13" fill="hold">
                            <p:stCondLst>
                              <p:cond delay="2000"/>
                            </p:stCondLst>
                            <p:childTnLst>
                              <p:par>
                                <p:cTn id="14" presetID="22" presetClass="entr" presetSubtype="2"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3" grpId="0"/>
    </p:bldLst>
  </p:timing>
</p:sld>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1092</Words>
  <Application>WPS 演示</Application>
  <PresentationFormat>自定义</PresentationFormat>
  <Paragraphs>153</Paragraphs>
  <Slides>15</Slides>
  <Notes>123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15</vt:i4>
      </vt:variant>
    </vt:vector>
  </HeadingPairs>
  <TitlesOfParts>
    <vt:vector size="25" baseType="lpstr">
      <vt:lpstr>Arial</vt:lpstr>
      <vt:lpstr>宋体</vt:lpstr>
      <vt:lpstr>Wingdings</vt:lpstr>
      <vt:lpstr>微软雅黑</vt:lpstr>
      <vt:lpstr>Calibri</vt:lpstr>
      <vt:lpstr>华文琥珀</vt:lpstr>
      <vt:lpstr>Arial Unicode MS</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165</cp:revision>
  <dcterms:created xsi:type="dcterms:W3CDTF">2018-12-17T02:56:00Z</dcterms:created>
  <dcterms:modified xsi:type="dcterms:W3CDTF">2025-01-08T07:25:57Z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75A4EA2623B34F28963D9029D03C835C_12</vt:lpwstr>
  </property>
</Properties>
</file>